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handoutMasterIdLst>
    <p:handoutMasterId r:id="rId21"/>
  </p:handoutMasterIdLst>
  <p:sldIdLst>
    <p:sldId id="257" r:id="rId2"/>
    <p:sldId id="333" r:id="rId3"/>
    <p:sldId id="326" r:id="rId4"/>
    <p:sldId id="334" r:id="rId5"/>
    <p:sldId id="336" r:id="rId6"/>
    <p:sldId id="335" r:id="rId7"/>
    <p:sldId id="337" r:id="rId8"/>
    <p:sldId id="346" r:id="rId9"/>
    <p:sldId id="347" r:id="rId10"/>
    <p:sldId id="338" r:id="rId11"/>
    <p:sldId id="339" r:id="rId12"/>
    <p:sldId id="340" r:id="rId13"/>
    <p:sldId id="341" r:id="rId14"/>
    <p:sldId id="342" r:id="rId15"/>
    <p:sldId id="343" r:id="rId16"/>
    <p:sldId id="344" r:id="rId17"/>
    <p:sldId id="345" r:id="rId18"/>
    <p:sldId id="328" r:id="rId19"/>
  </p:sldIdLst>
  <p:sldSz cx="9144000" cy="6858000" type="screen4x3"/>
  <p:notesSz cx="6669088" cy="9774238"/>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Гончаров Виктор Александрович" initials="ГВА"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62" autoAdjust="0"/>
    <p:restoredTop sz="97670" autoAdjust="0"/>
  </p:normalViewPr>
  <p:slideViewPr>
    <p:cSldViewPr>
      <p:cViewPr>
        <p:scale>
          <a:sx n="114" d="100"/>
          <a:sy n="114" d="100"/>
        </p:scale>
        <p:origin x="-714"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xPr>
        <a:bodyPr/>
        <a:lstStyle/>
        <a:p>
          <a:pPr>
            <a:defRPr>
              <a:latin typeface="Times New Roman" panose="02020603050405020304" pitchFamily="18" charset="0"/>
              <a:cs typeface="Times New Roman" panose="02020603050405020304" pitchFamily="18" charset="0"/>
            </a:defRPr>
          </a:pPr>
          <a:endParaRPr lang="ru-RU"/>
        </a:p>
      </c:txPr>
    </c:title>
    <c:autoTitleDeleted val="0"/>
    <c:plotArea>
      <c:layout/>
      <c:pieChart>
        <c:varyColors val="1"/>
        <c:ser>
          <c:idx val="0"/>
          <c:order val="0"/>
          <c:tx>
            <c:strRef>
              <c:f>Лист1!$B$1</c:f>
              <c:strCache>
                <c:ptCount val="1"/>
                <c:pt idx="0">
                  <c:v>Аварии</c:v>
                </c:pt>
              </c:strCache>
            </c:strRef>
          </c:tx>
          <c:cat>
            <c:strRef>
              <c:f>Лист1!$A$2:$A$4</c:f>
              <c:strCache>
                <c:ptCount val="3"/>
                <c:pt idx="0">
                  <c:v>Обрушение сооружений на ОПО -33,3%</c:v>
                </c:pt>
                <c:pt idx="1">
                  <c:v>разрыв технологического трубопровода (кислород), с возгоранием -33,3%</c:v>
                </c:pt>
                <c:pt idx="2">
                  <c:v>взрыв в рабочем пространстве индукционной печи с выбросом металла -33,3%</c:v>
                </c:pt>
              </c:strCache>
            </c:strRef>
          </c:cat>
          <c:val>
            <c:numRef>
              <c:f>Лист1!$B$2:$B$4</c:f>
              <c:numCache>
                <c:formatCode>General</c:formatCode>
                <c:ptCount val="3"/>
                <c:pt idx="0">
                  <c:v>33.299999999999997</c:v>
                </c:pt>
                <c:pt idx="1">
                  <c:v>33.299999999999997</c:v>
                </c:pt>
                <c:pt idx="2">
                  <c:v>33.299999999999997</c:v>
                </c:pt>
              </c:numCache>
            </c:numRef>
          </c:val>
        </c:ser>
        <c:dLbls>
          <c:showLegendKey val="0"/>
          <c:showVal val="0"/>
          <c:showCatName val="0"/>
          <c:showSerName val="0"/>
          <c:showPercent val="0"/>
          <c:showBubbleSize val="0"/>
          <c:showLeaderLines val="1"/>
        </c:dLbls>
        <c:firstSliceAng val="0"/>
      </c:pieChart>
    </c:plotArea>
    <c:legend>
      <c:legendPos val="r"/>
      <c:legendEntry>
        <c:idx val="0"/>
        <c:txPr>
          <a:bodyPr/>
          <a:lstStyle/>
          <a:p>
            <a:pPr>
              <a:defRPr sz="1600" cap="small" baseline="0">
                <a:latin typeface="Times New Roman" panose="02020603050405020304" pitchFamily="18" charset="0"/>
                <a:cs typeface="Times New Roman" panose="02020603050405020304" pitchFamily="18" charset="0"/>
              </a:defRPr>
            </a:pPr>
            <a:endParaRPr lang="ru-RU"/>
          </a:p>
        </c:txPr>
      </c:legendEntry>
      <c:legendEntry>
        <c:idx val="1"/>
        <c:txPr>
          <a:bodyPr/>
          <a:lstStyle/>
          <a:p>
            <a:pPr>
              <a:defRPr sz="1600" cap="small" baseline="0">
                <a:latin typeface="Times New Roman" panose="02020603050405020304" pitchFamily="18" charset="0"/>
                <a:cs typeface="Times New Roman" panose="02020603050405020304" pitchFamily="18" charset="0"/>
              </a:defRPr>
            </a:pPr>
            <a:endParaRPr lang="ru-RU"/>
          </a:p>
        </c:txPr>
      </c:legendEntry>
      <c:legendEntry>
        <c:idx val="2"/>
        <c:txPr>
          <a:bodyPr/>
          <a:lstStyle/>
          <a:p>
            <a:pPr>
              <a:defRPr sz="1600" cap="small" baseline="0">
                <a:latin typeface="Times New Roman" panose="02020603050405020304" pitchFamily="18" charset="0"/>
                <a:cs typeface="Times New Roman" panose="02020603050405020304" pitchFamily="18" charset="0"/>
              </a:defRPr>
            </a:pPr>
            <a:endParaRPr lang="ru-RU"/>
          </a:p>
        </c:txPr>
      </c:legendEntry>
      <c:layout>
        <c:manualLayout>
          <c:xMode val="edge"/>
          <c:yMode val="edge"/>
          <c:x val="0.64943277358943274"/>
          <c:y val="8.7207923228346459E-2"/>
          <c:w val="0.3349219160104987"/>
          <c:h val="0.65797490157480309"/>
        </c:manualLayout>
      </c:layout>
      <c:overlay val="0"/>
      <c:txPr>
        <a:bodyPr/>
        <a:lstStyle/>
        <a:p>
          <a:pPr>
            <a:defRPr sz="1600" cap="small" baseline="0"/>
          </a:pPr>
          <a:endParaRPr lang="ru-RU"/>
        </a:p>
      </c:txPr>
    </c:legend>
    <c:plotVisOnly val="1"/>
    <c:dispBlanksAs val="gap"/>
    <c:showDLblsOverMax val="0"/>
  </c:chart>
  <c:txPr>
    <a:bodyPr/>
    <a:lstStyle/>
    <a:p>
      <a:pPr>
        <a:defRPr sz="1800"/>
      </a:pPr>
      <a:endParaRPr lang="ru-RU"/>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latin typeface="Times New Roman" panose="02020603050405020304" pitchFamily="18" charset="0"/>
                <a:cs typeface="Times New Roman" panose="02020603050405020304" pitchFamily="18" charset="0"/>
              </a:defRPr>
            </a:pPr>
            <a:r>
              <a:rPr lang="ru-RU" dirty="0" smtClean="0">
                <a:latin typeface="Times New Roman" panose="02020603050405020304" pitchFamily="18" charset="0"/>
                <a:cs typeface="Times New Roman" panose="02020603050405020304" pitchFamily="18" charset="0"/>
              </a:rPr>
              <a:t>Несчастные случаи</a:t>
            </a:r>
            <a:endParaRPr lang="ru-RU" dirty="0">
              <a:latin typeface="Times New Roman" panose="02020603050405020304" pitchFamily="18" charset="0"/>
              <a:cs typeface="Times New Roman" panose="02020603050405020304" pitchFamily="18" charset="0"/>
            </a:endParaRPr>
          </a:p>
        </c:rich>
      </c:tx>
      <c:layout/>
      <c:overlay val="0"/>
    </c:title>
    <c:autoTitleDeleted val="0"/>
    <c:plotArea>
      <c:layout/>
      <c:pieChart>
        <c:varyColors val="1"/>
        <c:ser>
          <c:idx val="0"/>
          <c:order val="0"/>
          <c:tx>
            <c:strRef>
              <c:f>Лист1!$B$1</c:f>
              <c:strCache>
                <c:ptCount val="1"/>
                <c:pt idx="0">
                  <c:v>Аварии</c:v>
                </c:pt>
              </c:strCache>
            </c:strRef>
          </c:tx>
          <c:cat>
            <c:strRef>
              <c:f>Лист1!$A$2:$A$5</c:f>
              <c:strCache>
                <c:ptCount val="4"/>
                <c:pt idx="0">
                  <c:v>Ожоги в результате контакта с раскаленными материалами -35%</c:v>
                </c:pt>
                <c:pt idx="1">
                  <c:v>падение с высоты - 20%</c:v>
                </c:pt>
                <c:pt idx="2">
                  <c:v>зажатие между лентой и приводными роликами ленточного конвейера - 35%</c:v>
                </c:pt>
                <c:pt idx="3">
                  <c:v>отравление токсичными газами - 10%</c:v>
                </c:pt>
              </c:strCache>
            </c:strRef>
          </c:cat>
          <c:val>
            <c:numRef>
              <c:f>Лист1!$B$2:$B$5</c:f>
              <c:numCache>
                <c:formatCode>General</c:formatCode>
                <c:ptCount val="4"/>
                <c:pt idx="0">
                  <c:v>35</c:v>
                </c:pt>
                <c:pt idx="1">
                  <c:v>20</c:v>
                </c:pt>
                <c:pt idx="2">
                  <c:v>33.299999999999997</c:v>
                </c:pt>
                <c:pt idx="3">
                  <c:v>10</c:v>
                </c:pt>
              </c:numCache>
            </c:numRef>
          </c:val>
        </c:ser>
        <c:dLbls>
          <c:showLegendKey val="0"/>
          <c:showVal val="0"/>
          <c:showCatName val="0"/>
          <c:showSerName val="0"/>
          <c:showPercent val="0"/>
          <c:showBubbleSize val="0"/>
          <c:showLeaderLines val="1"/>
        </c:dLbls>
        <c:firstSliceAng val="0"/>
      </c:pieChart>
    </c:plotArea>
    <c:legend>
      <c:legendPos val="r"/>
      <c:layout>
        <c:manualLayout>
          <c:xMode val="edge"/>
          <c:yMode val="edge"/>
          <c:x val="0.64167117185885225"/>
          <c:y val="0.10595792322834646"/>
          <c:w val="0.3349219160104987"/>
          <c:h val="0.88609990157480312"/>
        </c:manualLayout>
      </c:layout>
      <c:overlay val="0"/>
      <c:txPr>
        <a:bodyPr/>
        <a:lstStyle/>
        <a:p>
          <a:pPr>
            <a:defRPr sz="1600" cap="small" baseline="0">
              <a:latin typeface="Times New Roman" panose="02020603050405020304" pitchFamily="18" charset="0"/>
              <a:cs typeface="Times New Roman" panose="02020603050405020304" pitchFamily="18" charset="0"/>
            </a:defRPr>
          </a:pPr>
          <a:endParaRPr lang="ru-RU"/>
        </a:p>
      </c:txPr>
    </c:legend>
    <c:plotVisOnly val="1"/>
    <c:dispBlanksAs val="gap"/>
    <c:showDLblsOverMax val="0"/>
  </c:chart>
  <c:txPr>
    <a:bodyPr/>
    <a:lstStyle/>
    <a:p>
      <a:pPr>
        <a:defRPr sz="1800"/>
      </a:pPr>
      <a:endParaRPr lang="ru-RU"/>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2" y="1"/>
            <a:ext cx="2890664" cy="488791"/>
          </a:xfrm>
          <a:prstGeom prst="rect">
            <a:avLst/>
          </a:prstGeom>
        </p:spPr>
        <p:txBody>
          <a:bodyPr vert="horz" lIns="90178" tIns="45089" rIns="90178" bIns="45089" rtlCol="0"/>
          <a:lstStyle>
            <a:lvl1pPr algn="l">
              <a:defRPr sz="1100"/>
            </a:lvl1pPr>
          </a:lstStyle>
          <a:p>
            <a:endParaRPr lang="ru-RU"/>
          </a:p>
        </p:txBody>
      </p:sp>
      <p:sp>
        <p:nvSpPr>
          <p:cNvPr id="3" name="Дата 2"/>
          <p:cNvSpPr>
            <a:spLocks noGrp="1"/>
          </p:cNvSpPr>
          <p:nvPr>
            <p:ph type="dt" sz="quarter" idx="1"/>
          </p:nvPr>
        </p:nvSpPr>
        <p:spPr>
          <a:xfrm>
            <a:off x="3776868" y="1"/>
            <a:ext cx="2890664" cy="488791"/>
          </a:xfrm>
          <a:prstGeom prst="rect">
            <a:avLst/>
          </a:prstGeom>
        </p:spPr>
        <p:txBody>
          <a:bodyPr vert="horz" lIns="90178" tIns="45089" rIns="90178" bIns="45089" rtlCol="0"/>
          <a:lstStyle>
            <a:lvl1pPr algn="r">
              <a:defRPr sz="1100"/>
            </a:lvl1pPr>
          </a:lstStyle>
          <a:p>
            <a:fld id="{35FFFB1F-79CC-44C5-B7F5-3A9FDEC66893}" type="datetimeFigureOut">
              <a:rPr lang="ru-RU" smtClean="0"/>
              <a:t>30.08.2022</a:t>
            </a:fld>
            <a:endParaRPr lang="ru-RU"/>
          </a:p>
        </p:txBody>
      </p:sp>
      <p:sp>
        <p:nvSpPr>
          <p:cNvPr id="4" name="Нижний колонтитул 3"/>
          <p:cNvSpPr>
            <a:spLocks noGrp="1"/>
          </p:cNvSpPr>
          <p:nvPr>
            <p:ph type="ftr" sz="quarter" idx="2"/>
          </p:nvPr>
        </p:nvSpPr>
        <p:spPr>
          <a:xfrm>
            <a:off x="2" y="9283876"/>
            <a:ext cx="2890664" cy="488790"/>
          </a:xfrm>
          <a:prstGeom prst="rect">
            <a:avLst/>
          </a:prstGeom>
        </p:spPr>
        <p:txBody>
          <a:bodyPr vert="horz" lIns="90178" tIns="45089" rIns="90178" bIns="45089" rtlCol="0" anchor="b"/>
          <a:lstStyle>
            <a:lvl1pPr algn="l">
              <a:defRPr sz="1100"/>
            </a:lvl1pPr>
          </a:lstStyle>
          <a:p>
            <a:endParaRPr lang="ru-RU"/>
          </a:p>
        </p:txBody>
      </p:sp>
      <p:sp>
        <p:nvSpPr>
          <p:cNvPr id="5" name="Номер слайда 4"/>
          <p:cNvSpPr>
            <a:spLocks noGrp="1"/>
          </p:cNvSpPr>
          <p:nvPr>
            <p:ph type="sldNum" sz="quarter" idx="3"/>
          </p:nvPr>
        </p:nvSpPr>
        <p:spPr>
          <a:xfrm>
            <a:off x="3776868" y="9283876"/>
            <a:ext cx="2890664" cy="488790"/>
          </a:xfrm>
          <a:prstGeom prst="rect">
            <a:avLst/>
          </a:prstGeom>
        </p:spPr>
        <p:txBody>
          <a:bodyPr vert="horz" lIns="90178" tIns="45089" rIns="90178" bIns="45089" rtlCol="0" anchor="b"/>
          <a:lstStyle>
            <a:lvl1pPr algn="r">
              <a:defRPr sz="1100"/>
            </a:lvl1pPr>
          </a:lstStyle>
          <a:p>
            <a:fld id="{F55F4DB3-C987-4BD4-875C-3B38C7385731}" type="slidenum">
              <a:rPr lang="ru-RU" smtClean="0"/>
              <a:t>‹#›</a:t>
            </a:fld>
            <a:endParaRPr lang="ru-RU"/>
          </a:p>
        </p:txBody>
      </p:sp>
    </p:spTree>
    <p:extLst>
      <p:ext uri="{BB962C8B-B14F-4D97-AF65-F5344CB8AC3E}">
        <p14:creationId xmlns:p14="http://schemas.microsoft.com/office/powerpoint/2010/main" val="12811066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2" y="1"/>
            <a:ext cx="2890664" cy="488791"/>
          </a:xfrm>
          <a:prstGeom prst="rect">
            <a:avLst/>
          </a:prstGeom>
        </p:spPr>
        <p:txBody>
          <a:bodyPr vert="horz" lIns="90178" tIns="45089" rIns="90178" bIns="45089" rtlCol="0"/>
          <a:lstStyle>
            <a:lvl1pPr algn="l">
              <a:defRPr sz="1100"/>
            </a:lvl1pPr>
          </a:lstStyle>
          <a:p>
            <a:endParaRPr lang="ru-RU"/>
          </a:p>
        </p:txBody>
      </p:sp>
      <p:sp>
        <p:nvSpPr>
          <p:cNvPr id="3" name="Дата 2"/>
          <p:cNvSpPr>
            <a:spLocks noGrp="1"/>
          </p:cNvSpPr>
          <p:nvPr>
            <p:ph type="dt" idx="1"/>
          </p:nvPr>
        </p:nvSpPr>
        <p:spPr>
          <a:xfrm>
            <a:off x="3776868" y="1"/>
            <a:ext cx="2890664" cy="488791"/>
          </a:xfrm>
          <a:prstGeom prst="rect">
            <a:avLst/>
          </a:prstGeom>
        </p:spPr>
        <p:txBody>
          <a:bodyPr vert="horz" lIns="90178" tIns="45089" rIns="90178" bIns="45089" rtlCol="0"/>
          <a:lstStyle>
            <a:lvl1pPr algn="r">
              <a:defRPr sz="1100"/>
            </a:lvl1pPr>
          </a:lstStyle>
          <a:p>
            <a:fld id="{F6EE2975-3A49-4B55-95F0-3874B6F44EA2}" type="datetimeFigureOut">
              <a:rPr lang="ru-RU" smtClean="0"/>
              <a:t>30.08.2022</a:t>
            </a:fld>
            <a:endParaRPr lang="ru-RU"/>
          </a:p>
        </p:txBody>
      </p:sp>
      <p:sp>
        <p:nvSpPr>
          <p:cNvPr id="4" name="Образ слайда 3"/>
          <p:cNvSpPr>
            <a:spLocks noGrp="1" noRot="1" noChangeAspect="1"/>
          </p:cNvSpPr>
          <p:nvPr>
            <p:ph type="sldImg" idx="2"/>
          </p:nvPr>
        </p:nvSpPr>
        <p:spPr>
          <a:xfrm>
            <a:off x="892175" y="733425"/>
            <a:ext cx="4884738" cy="3665538"/>
          </a:xfrm>
          <a:prstGeom prst="rect">
            <a:avLst/>
          </a:prstGeom>
          <a:noFill/>
          <a:ln w="12700">
            <a:solidFill>
              <a:prstClr val="black"/>
            </a:solidFill>
          </a:ln>
        </p:spPr>
        <p:txBody>
          <a:bodyPr vert="horz" lIns="90178" tIns="45089" rIns="90178" bIns="45089" rtlCol="0" anchor="ctr"/>
          <a:lstStyle/>
          <a:p>
            <a:endParaRPr lang="ru-RU"/>
          </a:p>
        </p:txBody>
      </p:sp>
      <p:sp>
        <p:nvSpPr>
          <p:cNvPr id="5" name="Заметки 4"/>
          <p:cNvSpPr>
            <a:spLocks noGrp="1"/>
          </p:cNvSpPr>
          <p:nvPr>
            <p:ph type="body" sz="quarter" idx="3"/>
          </p:nvPr>
        </p:nvSpPr>
        <p:spPr>
          <a:xfrm>
            <a:off x="666599" y="4642724"/>
            <a:ext cx="5335893" cy="4399115"/>
          </a:xfrm>
          <a:prstGeom prst="rect">
            <a:avLst/>
          </a:prstGeom>
        </p:spPr>
        <p:txBody>
          <a:bodyPr vert="horz" lIns="90178" tIns="45089" rIns="90178" bIns="45089"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2" y="9283876"/>
            <a:ext cx="2890664" cy="488790"/>
          </a:xfrm>
          <a:prstGeom prst="rect">
            <a:avLst/>
          </a:prstGeom>
        </p:spPr>
        <p:txBody>
          <a:bodyPr vert="horz" lIns="90178" tIns="45089" rIns="90178" bIns="45089" rtlCol="0" anchor="b"/>
          <a:lstStyle>
            <a:lvl1pPr algn="l">
              <a:defRPr sz="1100"/>
            </a:lvl1pPr>
          </a:lstStyle>
          <a:p>
            <a:endParaRPr lang="ru-RU"/>
          </a:p>
        </p:txBody>
      </p:sp>
      <p:sp>
        <p:nvSpPr>
          <p:cNvPr id="7" name="Номер слайда 6"/>
          <p:cNvSpPr>
            <a:spLocks noGrp="1"/>
          </p:cNvSpPr>
          <p:nvPr>
            <p:ph type="sldNum" sz="quarter" idx="5"/>
          </p:nvPr>
        </p:nvSpPr>
        <p:spPr>
          <a:xfrm>
            <a:off x="3776868" y="9283876"/>
            <a:ext cx="2890664" cy="488790"/>
          </a:xfrm>
          <a:prstGeom prst="rect">
            <a:avLst/>
          </a:prstGeom>
        </p:spPr>
        <p:txBody>
          <a:bodyPr vert="horz" lIns="90178" tIns="45089" rIns="90178" bIns="45089" rtlCol="0" anchor="b"/>
          <a:lstStyle>
            <a:lvl1pPr algn="r">
              <a:defRPr sz="1100"/>
            </a:lvl1pPr>
          </a:lstStyle>
          <a:p>
            <a:fld id="{E6E50868-E48F-4C97-9454-7C791E8A4279}" type="slidenum">
              <a:rPr lang="ru-RU" smtClean="0"/>
              <a:t>‹#›</a:t>
            </a:fld>
            <a:endParaRPr lang="ru-RU"/>
          </a:p>
        </p:txBody>
      </p:sp>
    </p:spTree>
    <p:extLst>
      <p:ext uri="{BB962C8B-B14F-4D97-AF65-F5344CB8AC3E}">
        <p14:creationId xmlns:p14="http://schemas.microsoft.com/office/powerpoint/2010/main" val="26298539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892175" y="733425"/>
            <a:ext cx="4884738" cy="3665538"/>
          </a:xfrm>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E6E50868-E48F-4C97-9454-7C791E8A4279}" type="slidenum">
              <a:rPr lang="ru-RU" smtClean="0"/>
              <a:t>2</a:t>
            </a:fld>
            <a:endParaRPr lang="ru-RU"/>
          </a:p>
        </p:txBody>
      </p:sp>
    </p:spTree>
    <p:extLst>
      <p:ext uri="{BB962C8B-B14F-4D97-AF65-F5344CB8AC3E}">
        <p14:creationId xmlns:p14="http://schemas.microsoft.com/office/powerpoint/2010/main" val="36389228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fontAlgn="base">
              <a:spcBef>
                <a:spcPct val="0"/>
              </a:spcBef>
              <a:spcAft>
                <a:spcPct val="0"/>
              </a:spcAft>
              <a:defRPr>
                <a:latin typeface="Tahoma" charset="0"/>
              </a:defRPr>
            </a:lvl1pPr>
          </a:lstStyle>
          <a:p>
            <a:pPr>
              <a:defRPr/>
            </a:pPr>
            <a:fld id="{D4ED3DE7-EBD2-428E-97A2-FB3390C05807}" type="datetimeFigureOut">
              <a:rPr lang="en-US"/>
              <a:pPr>
                <a:defRPr/>
              </a:pPr>
              <a:t>8/30/2022</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Tahoma"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Tahoma" charset="0"/>
              </a:defRPr>
            </a:lvl1pPr>
          </a:lstStyle>
          <a:p>
            <a:pPr>
              <a:defRPr/>
            </a:pPr>
            <a:fld id="{CFD58BEE-5225-4055-A571-B0E7545405C4}" type="slidenum">
              <a:rPr lang="en-US"/>
              <a:pPr>
                <a:defRPr/>
              </a:pPr>
              <a:t>‹#›</a:t>
            </a:fld>
            <a:endParaRPr lang="en-US"/>
          </a:p>
        </p:txBody>
      </p:sp>
    </p:spTree>
    <p:extLst>
      <p:ext uri="{BB962C8B-B14F-4D97-AF65-F5344CB8AC3E}">
        <p14:creationId xmlns:p14="http://schemas.microsoft.com/office/powerpoint/2010/main" val="6190979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fontAlgn="base">
              <a:spcBef>
                <a:spcPct val="0"/>
              </a:spcBef>
              <a:spcAft>
                <a:spcPct val="0"/>
              </a:spcAft>
              <a:defRPr>
                <a:latin typeface="Tahoma" charset="0"/>
              </a:defRPr>
            </a:lvl1pPr>
          </a:lstStyle>
          <a:p>
            <a:pPr>
              <a:defRPr/>
            </a:pPr>
            <a:fld id="{29874087-2B13-409D-A053-F94EAC981145}" type="datetimeFigureOut">
              <a:rPr lang="en-US"/>
              <a:pPr>
                <a:defRPr/>
              </a:pPr>
              <a:t>8/30/2022</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Tahoma"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Tahoma" charset="0"/>
              </a:defRPr>
            </a:lvl1pPr>
          </a:lstStyle>
          <a:p>
            <a:pPr>
              <a:defRPr/>
            </a:pPr>
            <a:fld id="{1762A1F7-1E70-4808-A017-24BED303C060}" type="slidenum">
              <a:rPr lang="en-US"/>
              <a:pPr>
                <a:defRPr/>
              </a:pPr>
              <a:t>‹#›</a:t>
            </a:fld>
            <a:endParaRPr lang="en-US"/>
          </a:p>
        </p:txBody>
      </p:sp>
    </p:spTree>
    <p:extLst>
      <p:ext uri="{BB962C8B-B14F-4D97-AF65-F5344CB8AC3E}">
        <p14:creationId xmlns:p14="http://schemas.microsoft.com/office/powerpoint/2010/main" val="29576324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fontAlgn="base">
              <a:spcBef>
                <a:spcPct val="0"/>
              </a:spcBef>
              <a:spcAft>
                <a:spcPct val="0"/>
              </a:spcAft>
              <a:defRPr>
                <a:latin typeface="Tahoma" charset="0"/>
              </a:defRPr>
            </a:lvl1pPr>
          </a:lstStyle>
          <a:p>
            <a:pPr>
              <a:defRPr/>
            </a:pPr>
            <a:fld id="{49DF5CAE-FF43-4BE9-84CE-202D3091D790}" type="datetimeFigureOut">
              <a:rPr lang="en-US"/>
              <a:pPr>
                <a:defRPr/>
              </a:pPr>
              <a:t>8/30/2022</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Tahoma"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Tahoma" charset="0"/>
              </a:defRPr>
            </a:lvl1pPr>
          </a:lstStyle>
          <a:p>
            <a:pPr>
              <a:defRPr/>
            </a:pPr>
            <a:fld id="{C4864517-F813-4A71-BBBD-62D13771443F}" type="slidenum">
              <a:rPr lang="en-US"/>
              <a:pPr>
                <a:defRPr/>
              </a:pPr>
              <a:t>‹#›</a:t>
            </a:fld>
            <a:endParaRPr lang="en-US"/>
          </a:p>
        </p:txBody>
      </p:sp>
    </p:spTree>
    <p:extLst>
      <p:ext uri="{BB962C8B-B14F-4D97-AF65-F5344CB8AC3E}">
        <p14:creationId xmlns:p14="http://schemas.microsoft.com/office/powerpoint/2010/main" val="29946387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fontAlgn="base">
              <a:spcBef>
                <a:spcPct val="0"/>
              </a:spcBef>
              <a:spcAft>
                <a:spcPct val="0"/>
              </a:spcAft>
              <a:defRPr>
                <a:latin typeface="Tahoma" charset="0"/>
              </a:defRPr>
            </a:lvl1pPr>
          </a:lstStyle>
          <a:p>
            <a:pPr>
              <a:defRPr/>
            </a:pPr>
            <a:fld id="{4882ADDE-6DBE-4F21-9BD7-E0A0151BC925}" type="datetimeFigureOut">
              <a:rPr lang="en-US"/>
              <a:pPr>
                <a:defRPr/>
              </a:pPr>
              <a:t>8/30/2022</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Tahoma"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Tahoma" charset="0"/>
              </a:defRPr>
            </a:lvl1pPr>
          </a:lstStyle>
          <a:p>
            <a:pPr>
              <a:defRPr/>
            </a:pPr>
            <a:fld id="{8B632D75-0C0E-4DCD-93EA-F60136CB1D88}" type="slidenum">
              <a:rPr lang="en-US"/>
              <a:pPr>
                <a:defRPr/>
              </a:pPr>
              <a:t>‹#›</a:t>
            </a:fld>
            <a:endParaRPr lang="en-US"/>
          </a:p>
        </p:txBody>
      </p:sp>
    </p:spTree>
    <p:extLst>
      <p:ext uri="{BB962C8B-B14F-4D97-AF65-F5344CB8AC3E}">
        <p14:creationId xmlns:p14="http://schemas.microsoft.com/office/powerpoint/2010/main" val="4382864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5"/>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Tahoma" charset="0"/>
              </a:defRPr>
            </a:lvl1pPr>
          </a:lstStyle>
          <a:p>
            <a:pPr>
              <a:defRPr/>
            </a:pPr>
            <a:fld id="{56C0CA80-53DB-4490-BC06-D11E79071FBE}" type="datetimeFigureOut">
              <a:rPr lang="en-US"/>
              <a:pPr>
                <a:defRPr/>
              </a:pPr>
              <a:t>8/30/2022</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Tahoma"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Tahoma" charset="0"/>
              </a:defRPr>
            </a:lvl1pPr>
          </a:lstStyle>
          <a:p>
            <a:pPr>
              <a:defRPr/>
            </a:pPr>
            <a:fld id="{3BCFA49E-A023-4C6E-A019-D942D587822F}" type="slidenum">
              <a:rPr lang="en-US"/>
              <a:pPr>
                <a:defRPr/>
              </a:pPr>
              <a:t>‹#›</a:t>
            </a:fld>
            <a:endParaRPr lang="en-US"/>
          </a:p>
        </p:txBody>
      </p:sp>
    </p:spTree>
    <p:extLst>
      <p:ext uri="{BB962C8B-B14F-4D97-AF65-F5344CB8AC3E}">
        <p14:creationId xmlns:p14="http://schemas.microsoft.com/office/powerpoint/2010/main" val="15958588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fontAlgn="base">
              <a:spcBef>
                <a:spcPct val="0"/>
              </a:spcBef>
              <a:spcAft>
                <a:spcPct val="0"/>
              </a:spcAft>
              <a:defRPr>
                <a:latin typeface="Tahoma" charset="0"/>
              </a:defRPr>
            </a:lvl1pPr>
          </a:lstStyle>
          <a:p>
            <a:pPr>
              <a:defRPr/>
            </a:pPr>
            <a:fld id="{0A8DE75F-5EEB-4923-A9BA-1E8149536DE1}" type="datetimeFigureOut">
              <a:rPr lang="en-US"/>
              <a:pPr>
                <a:defRPr/>
              </a:pPr>
              <a:t>8/30/2022</a:t>
            </a:fld>
            <a:endParaRPr lang="en-US"/>
          </a:p>
        </p:txBody>
      </p:sp>
      <p:sp>
        <p:nvSpPr>
          <p:cNvPr id="6" name="Footer Placeholder 5"/>
          <p:cNvSpPr>
            <a:spLocks noGrp="1"/>
          </p:cNvSpPr>
          <p:nvPr>
            <p:ph type="ftr" sz="quarter" idx="11"/>
          </p:nvPr>
        </p:nvSpPr>
        <p:spPr/>
        <p:txBody>
          <a:bodyPr/>
          <a:lstStyle>
            <a:lvl1pPr fontAlgn="base">
              <a:spcBef>
                <a:spcPct val="0"/>
              </a:spcBef>
              <a:spcAft>
                <a:spcPct val="0"/>
              </a:spcAft>
              <a:defRPr>
                <a:latin typeface="Tahoma" charset="0"/>
              </a:defRPr>
            </a:lvl1pPr>
          </a:lstStyle>
          <a:p>
            <a:pPr>
              <a:defRPr/>
            </a:pPr>
            <a:endParaRPr lang="en-US"/>
          </a:p>
        </p:txBody>
      </p:sp>
      <p:sp>
        <p:nvSpPr>
          <p:cNvPr id="7" name="Slide Number Placeholder 6"/>
          <p:cNvSpPr>
            <a:spLocks noGrp="1"/>
          </p:cNvSpPr>
          <p:nvPr>
            <p:ph type="sldNum" sz="quarter" idx="12"/>
          </p:nvPr>
        </p:nvSpPr>
        <p:spPr/>
        <p:txBody>
          <a:bodyPr/>
          <a:lstStyle>
            <a:lvl1pPr fontAlgn="base">
              <a:spcBef>
                <a:spcPct val="0"/>
              </a:spcBef>
              <a:spcAft>
                <a:spcPct val="0"/>
              </a:spcAft>
              <a:defRPr>
                <a:latin typeface="Tahoma" charset="0"/>
              </a:defRPr>
            </a:lvl1pPr>
          </a:lstStyle>
          <a:p>
            <a:pPr>
              <a:defRPr/>
            </a:pPr>
            <a:fld id="{4EA63FD4-60FD-4EB9-B149-12270BE090A2}" type="slidenum">
              <a:rPr lang="en-US"/>
              <a:pPr>
                <a:defRPr/>
              </a:pPr>
              <a:t>‹#›</a:t>
            </a:fld>
            <a:endParaRPr lang="en-US"/>
          </a:p>
        </p:txBody>
      </p:sp>
    </p:spTree>
    <p:extLst>
      <p:ext uri="{BB962C8B-B14F-4D97-AF65-F5344CB8AC3E}">
        <p14:creationId xmlns:p14="http://schemas.microsoft.com/office/powerpoint/2010/main" val="1321913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2"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2"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fontAlgn="base">
              <a:spcBef>
                <a:spcPct val="0"/>
              </a:spcBef>
              <a:spcAft>
                <a:spcPct val="0"/>
              </a:spcAft>
              <a:defRPr>
                <a:latin typeface="Tahoma" charset="0"/>
              </a:defRPr>
            </a:lvl1pPr>
          </a:lstStyle>
          <a:p>
            <a:pPr>
              <a:defRPr/>
            </a:pPr>
            <a:fld id="{6FACA9C2-AC16-435C-93B9-AD789A813A5B}" type="datetimeFigureOut">
              <a:rPr lang="en-US"/>
              <a:pPr>
                <a:defRPr/>
              </a:pPr>
              <a:t>8/30/2022</a:t>
            </a:fld>
            <a:endParaRPr lang="en-US"/>
          </a:p>
        </p:txBody>
      </p:sp>
      <p:sp>
        <p:nvSpPr>
          <p:cNvPr id="8" name="Footer Placeholder 7"/>
          <p:cNvSpPr>
            <a:spLocks noGrp="1"/>
          </p:cNvSpPr>
          <p:nvPr>
            <p:ph type="ftr" sz="quarter" idx="11"/>
          </p:nvPr>
        </p:nvSpPr>
        <p:spPr/>
        <p:txBody>
          <a:bodyPr/>
          <a:lstStyle>
            <a:lvl1pPr fontAlgn="base">
              <a:spcBef>
                <a:spcPct val="0"/>
              </a:spcBef>
              <a:spcAft>
                <a:spcPct val="0"/>
              </a:spcAft>
              <a:defRPr>
                <a:latin typeface="Tahoma" charset="0"/>
              </a:defRPr>
            </a:lvl1pPr>
          </a:lstStyle>
          <a:p>
            <a:pPr>
              <a:defRPr/>
            </a:pPr>
            <a:endParaRPr lang="en-US"/>
          </a:p>
        </p:txBody>
      </p:sp>
      <p:sp>
        <p:nvSpPr>
          <p:cNvPr id="9" name="Slide Number Placeholder 8"/>
          <p:cNvSpPr>
            <a:spLocks noGrp="1"/>
          </p:cNvSpPr>
          <p:nvPr>
            <p:ph type="sldNum" sz="quarter" idx="12"/>
          </p:nvPr>
        </p:nvSpPr>
        <p:spPr/>
        <p:txBody>
          <a:bodyPr/>
          <a:lstStyle>
            <a:lvl1pPr fontAlgn="base">
              <a:spcBef>
                <a:spcPct val="0"/>
              </a:spcBef>
              <a:spcAft>
                <a:spcPct val="0"/>
              </a:spcAft>
              <a:defRPr>
                <a:latin typeface="Tahoma" charset="0"/>
              </a:defRPr>
            </a:lvl1pPr>
          </a:lstStyle>
          <a:p>
            <a:pPr>
              <a:defRPr/>
            </a:pPr>
            <a:fld id="{13D5A0A0-FAF6-4CF9-A201-635FE8E8DE44}" type="slidenum">
              <a:rPr lang="en-US"/>
              <a:pPr>
                <a:defRPr/>
              </a:pPr>
              <a:t>‹#›</a:t>
            </a:fld>
            <a:endParaRPr lang="en-US"/>
          </a:p>
        </p:txBody>
      </p:sp>
    </p:spTree>
    <p:extLst>
      <p:ext uri="{BB962C8B-B14F-4D97-AF65-F5344CB8AC3E}">
        <p14:creationId xmlns:p14="http://schemas.microsoft.com/office/powerpoint/2010/main" val="29717497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fontAlgn="base">
              <a:spcBef>
                <a:spcPct val="0"/>
              </a:spcBef>
              <a:spcAft>
                <a:spcPct val="0"/>
              </a:spcAft>
              <a:defRPr>
                <a:latin typeface="Tahoma" charset="0"/>
              </a:defRPr>
            </a:lvl1pPr>
          </a:lstStyle>
          <a:p>
            <a:pPr>
              <a:defRPr/>
            </a:pPr>
            <a:fld id="{6FD2580B-36D3-4F19-8748-3F298794F990}" type="datetimeFigureOut">
              <a:rPr lang="en-US"/>
              <a:pPr>
                <a:defRPr/>
              </a:pPr>
              <a:t>8/30/2022</a:t>
            </a:fld>
            <a:endParaRPr lang="en-US"/>
          </a:p>
        </p:txBody>
      </p:sp>
      <p:sp>
        <p:nvSpPr>
          <p:cNvPr id="4" name="Footer Placeholder 3"/>
          <p:cNvSpPr>
            <a:spLocks noGrp="1"/>
          </p:cNvSpPr>
          <p:nvPr>
            <p:ph type="ftr" sz="quarter" idx="11"/>
          </p:nvPr>
        </p:nvSpPr>
        <p:spPr/>
        <p:txBody>
          <a:bodyPr/>
          <a:lstStyle>
            <a:lvl1pPr fontAlgn="base">
              <a:spcBef>
                <a:spcPct val="0"/>
              </a:spcBef>
              <a:spcAft>
                <a:spcPct val="0"/>
              </a:spcAft>
              <a:defRPr>
                <a:latin typeface="Tahoma" charset="0"/>
              </a:defRPr>
            </a:lvl1pPr>
          </a:lstStyle>
          <a:p>
            <a:pPr>
              <a:defRPr/>
            </a:pPr>
            <a:endParaRPr lang="en-US"/>
          </a:p>
        </p:txBody>
      </p:sp>
      <p:sp>
        <p:nvSpPr>
          <p:cNvPr id="5" name="Slide Number Placeholder 4"/>
          <p:cNvSpPr>
            <a:spLocks noGrp="1"/>
          </p:cNvSpPr>
          <p:nvPr>
            <p:ph type="sldNum" sz="quarter" idx="12"/>
          </p:nvPr>
        </p:nvSpPr>
        <p:spPr/>
        <p:txBody>
          <a:bodyPr/>
          <a:lstStyle>
            <a:lvl1pPr fontAlgn="base">
              <a:spcBef>
                <a:spcPct val="0"/>
              </a:spcBef>
              <a:spcAft>
                <a:spcPct val="0"/>
              </a:spcAft>
              <a:defRPr>
                <a:latin typeface="Tahoma" charset="0"/>
              </a:defRPr>
            </a:lvl1pPr>
          </a:lstStyle>
          <a:p>
            <a:pPr>
              <a:defRPr/>
            </a:pPr>
            <a:fld id="{FD3D739D-A030-4268-B252-9BBD10CB5CF6}" type="slidenum">
              <a:rPr lang="en-US"/>
              <a:pPr>
                <a:defRPr/>
              </a:pPr>
              <a:t>‹#›</a:t>
            </a:fld>
            <a:endParaRPr lang="en-US"/>
          </a:p>
        </p:txBody>
      </p:sp>
    </p:spTree>
    <p:extLst>
      <p:ext uri="{BB962C8B-B14F-4D97-AF65-F5344CB8AC3E}">
        <p14:creationId xmlns:p14="http://schemas.microsoft.com/office/powerpoint/2010/main" val="26110947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fontAlgn="base">
              <a:spcBef>
                <a:spcPct val="0"/>
              </a:spcBef>
              <a:spcAft>
                <a:spcPct val="0"/>
              </a:spcAft>
              <a:defRPr>
                <a:latin typeface="Tahoma" charset="0"/>
              </a:defRPr>
            </a:lvl1pPr>
          </a:lstStyle>
          <a:p>
            <a:pPr>
              <a:defRPr/>
            </a:pPr>
            <a:fld id="{4587601B-5ED9-43BC-8CB9-793E1D7E5951}" type="datetimeFigureOut">
              <a:rPr lang="en-US"/>
              <a:pPr>
                <a:defRPr/>
              </a:pPr>
              <a:t>8/30/2022</a:t>
            </a:fld>
            <a:endParaRPr lang="en-US"/>
          </a:p>
        </p:txBody>
      </p:sp>
      <p:sp>
        <p:nvSpPr>
          <p:cNvPr id="3" name="Footer Placeholder 2"/>
          <p:cNvSpPr>
            <a:spLocks noGrp="1"/>
          </p:cNvSpPr>
          <p:nvPr>
            <p:ph type="ftr" sz="quarter" idx="11"/>
          </p:nvPr>
        </p:nvSpPr>
        <p:spPr/>
        <p:txBody>
          <a:bodyPr/>
          <a:lstStyle>
            <a:lvl1pPr fontAlgn="base">
              <a:spcBef>
                <a:spcPct val="0"/>
              </a:spcBef>
              <a:spcAft>
                <a:spcPct val="0"/>
              </a:spcAft>
              <a:defRPr>
                <a:latin typeface="Tahoma" charset="0"/>
              </a:defRPr>
            </a:lvl1pPr>
          </a:lstStyle>
          <a:p>
            <a:pPr>
              <a:defRPr/>
            </a:pPr>
            <a:endParaRPr lang="en-US"/>
          </a:p>
        </p:txBody>
      </p:sp>
      <p:sp>
        <p:nvSpPr>
          <p:cNvPr id="4" name="Slide Number Placeholder 3"/>
          <p:cNvSpPr>
            <a:spLocks noGrp="1"/>
          </p:cNvSpPr>
          <p:nvPr>
            <p:ph type="sldNum" sz="quarter" idx="12"/>
          </p:nvPr>
        </p:nvSpPr>
        <p:spPr/>
        <p:txBody>
          <a:bodyPr/>
          <a:lstStyle>
            <a:lvl1pPr fontAlgn="base">
              <a:spcBef>
                <a:spcPct val="0"/>
              </a:spcBef>
              <a:spcAft>
                <a:spcPct val="0"/>
              </a:spcAft>
              <a:defRPr>
                <a:latin typeface="Tahoma" charset="0"/>
              </a:defRPr>
            </a:lvl1pPr>
          </a:lstStyle>
          <a:p>
            <a:pPr>
              <a:defRPr/>
            </a:pPr>
            <a:fld id="{7F02BBA1-0DBC-43A2-AF86-DF94E3280C9F}" type="slidenum">
              <a:rPr lang="en-US"/>
              <a:pPr>
                <a:defRPr/>
              </a:pPr>
              <a:t>‹#›</a:t>
            </a:fld>
            <a:endParaRPr lang="en-US"/>
          </a:p>
        </p:txBody>
      </p:sp>
    </p:spTree>
    <p:extLst>
      <p:ext uri="{BB962C8B-B14F-4D97-AF65-F5344CB8AC3E}">
        <p14:creationId xmlns:p14="http://schemas.microsoft.com/office/powerpoint/2010/main" val="27239287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1" y="27305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fontAlgn="base">
              <a:spcBef>
                <a:spcPct val="0"/>
              </a:spcBef>
              <a:spcAft>
                <a:spcPct val="0"/>
              </a:spcAft>
              <a:defRPr>
                <a:latin typeface="Tahoma" charset="0"/>
              </a:defRPr>
            </a:lvl1pPr>
          </a:lstStyle>
          <a:p>
            <a:pPr>
              <a:defRPr/>
            </a:pPr>
            <a:fld id="{B3EE4BFF-E76F-4D77-AC04-F03FBB43E7ED}" type="datetimeFigureOut">
              <a:rPr lang="en-US"/>
              <a:pPr>
                <a:defRPr/>
              </a:pPr>
              <a:t>8/30/2022</a:t>
            </a:fld>
            <a:endParaRPr lang="en-US"/>
          </a:p>
        </p:txBody>
      </p:sp>
      <p:sp>
        <p:nvSpPr>
          <p:cNvPr id="6" name="Footer Placeholder 5"/>
          <p:cNvSpPr>
            <a:spLocks noGrp="1"/>
          </p:cNvSpPr>
          <p:nvPr>
            <p:ph type="ftr" sz="quarter" idx="11"/>
          </p:nvPr>
        </p:nvSpPr>
        <p:spPr/>
        <p:txBody>
          <a:bodyPr/>
          <a:lstStyle>
            <a:lvl1pPr fontAlgn="base">
              <a:spcBef>
                <a:spcPct val="0"/>
              </a:spcBef>
              <a:spcAft>
                <a:spcPct val="0"/>
              </a:spcAft>
              <a:defRPr>
                <a:latin typeface="Tahoma" charset="0"/>
              </a:defRPr>
            </a:lvl1pPr>
          </a:lstStyle>
          <a:p>
            <a:pPr>
              <a:defRPr/>
            </a:pPr>
            <a:endParaRPr lang="en-US"/>
          </a:p>
        </p:txBody>
      </p:sp>
      <p:sp>
        <p:nvSpPr>
          <p:cNvPr id="7" name="Slide Number Placeholder 6"/>
          <p:cNvSpPr>
            <a:spLocks noGrp="1"/>
          </p:cNvSpPr>
          <p:nvPr>
            <p:ph type="sldNum" sz="quarter" idx="12"/>
          </p:nvPr>
        </p:nvSpPr>
        <p:spPr/>
        <p:txBody>
          <a:bodyPr/>
          <a:lstStyle>
            <a:lvl1pPr fontAlgn="base">
              <a:spcBef>
                <a:spcPct val="0"/>
              </a:spcBef>
              <a:spcAft>
                <a:spcPct val="0"/>
              </a:spcAft>
              <a:defRPr>
                <a:latin typeface="Tahoma" charset="0"/>
              </a:defRPr>
            </a:lvl1pPr>
          </a:lstStyle>
          <a:p>
            <a:pPr>
              <a:defRPr/>
            </a:pPr>
            <a:fld id="{C734F696-F67D-4F9A-8B9F-9E9BDB573916}" type="slidenum">
              <a:rPr lang="en-US"/>
              <a:pPr>
                <a:defRPr/>
              </a:pPr>
              <a:t>‹#›</a:t>
            </a:fld>
            <a:endParaRPr lang="en-US"/>
          </a:p>
        </p:txBody>
      </p:sp>
    </p:spTree>
    <p:extLst>
      <p:ext uri="{BB962C8B-B14F-4D97-AF65-F5344CB8AC3E}">
        <p14:creationId xmlns:p14="http://schemas.microsoft.com/office/powerpoint/2010/main" val="42516209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fontAlgn="base">
              <a:spcBef>
                <a:spcPct val="0"/>
              </a:spcBef>
              <a:spcAft>
                <a:spcPct val="0"/>
              </a:spcAft>
              <a:defRPr>
                <a:latin typeface="Tahoma" charset="0"/>
              </a:defRPr>
            </a:lvl1pPr>
          </a:lstStyle>
          <a:p>
            <a:pPr>
              <a:defRPr/>
            </a:pPr>
            <a:fld id="{FDB0453E-1CF8-407B-9ADC-0187017B761B}" type="datetimeFigureOut">
              <a:rPr lang="en-US"/>
              <a:pPr>
                <a:defRPr/>
              </a:pPr>
              <a:t>8/30/2022</a:t>
            </a:fld>
            <a:endParaRPr lang="en-US"/>
          </a:p>
        </p:txBody>
      </p:sp>
      <p:sp>
        <p:nvSpPr>
          <p:cNvPr id="6" name="Footer Placeholder 5"/>
          <p:cNvSpPr>
            <a:spLocks noGrp="1"/>
          </p:cNvSpPr>
          <p:nvPr>
            <p:ph type="ftr" sz="quarter" idx="11"/>
          </p:nvPr>
        </p:nvSpPr>
        <p:spPr/>
        <p:txBody>
          <a:bodyPr/>
          <a:lstStyle>
            <a:lvl1pPr fontAlgn="base">
              <a:spcBef>
                <a:spcPct val="0"/>
              </a:spcBef>
              <a:spcAft>
                <a:spcPct val="0"/>
              </a:spcAft>
              <a:defRPr>
                <a:latin typeface="Tahoma" charset="0"/>
              </a:defRPr>
            </a:lvl1pPr>
          </a:lstStyle>
          <a:p>
            <a:pPr>
              <a:defRPr/>
            </a:pPr>
            <a:endParaRPr lang="en-US"/>
          </a:p>
        </p:txBody>
      </p:sp>
      <p:sp>
        <p:nvSpPr>
          <p:cNvPr id="7" name="Slide Number Placeholder 6"/>
          <p:cNvSpPr>
            <a:spLocks noGrp="1"/>
          </p:cNvSpPr>
          <p:nvPr>
            <p:ph type="sldNum" sz="quarter" idx="12"/>
          </p:nvPr>
        </p:nvSpPr>
        <p:spPr/>
        <p:txBody>
          <a:bodyPr/>
          <a:lstStyle>
            <a:lvl1pPr fontAlgn="base">
              <a:spcBef>
                <a:spcPct val="0"/>
              </a:spcBef>
              <a:spcAft>
                <a:spcPct val="0"/>
              </a:spcAft>
              <a:defRPr>
                <a:latin typeface="Tahoma" charset="0"/>
              </a:defRPr>
            </a:lvl1pPr>
          </a:lstStyle>
          <a:p>
            <a:pPr>
              <a:defRPr/>
            </a:pPr>
            <a:fld id="{23C45C49-E0D5-4F05-853E-FF96E9354BA1}" type="slidenum">
              <a:rPr lang="en-US"/>
              <a:pPr>
                <a:defRPr/>
              </a:pPr>
              <a:t>‹#›</a:t>
            </a:fld>
            <a:endParaRPr lang="en-US"/>
          </a:p>
        </p:txBody>
      </p:sp>
    </p:spTree>
    <p:extLst>
      <p:ext uri="{BB962C8B-B14F-4D97-AF65-F5344CB8AC3E}">
        <p14:creationId xmlns:p14="http://schemas.microsoft.com/office/powerpoint/2010/main" val="20877467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ru-RU" smtClean="0"/>
              <a:t>Click to edit Master title style</a:t>
            </a:r>
          </a:p>
        </p:txBody>
      </p:sp>
      <p:sp>
        <p:nvSpPr>
          <p:cNvPr id="7171" name="Text Placeholder 2"/>
          <p:cNvSpPr>
            <a:spLocks noGrp="1"/>
          </p:cNvSpPr>
          <p:nvPr>
            <p:ph type="body" idx="1"/>
          </p:nvPr>
        </p:nvSpPr>
        <p:spPr bwMode="auto">
          <a:xfrm>
            <a:off x="457200" y="1600202"/>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ru-RU" smtClean="0"/>
              <a:t>Click to edit Master text styles</a:t>
            </a:r>
          </a:p>
          <a:p>
            <a:pPr lvl="1"/>
            <a:r>
              <a:rPr lang="en-US" altLang="ru-RU" smtClean="0"/>
              <a:t>Second level</a:t>
            </a:r>
          </a:p>
          <a:p>
            <a:pPr lvl="2"/>
            <a:r>
              <a:rPr lang="en-US" altLang="ru-RU" smtClean="0"/>
              <a:t>Third level</a:t>
            </a:r>
          </a:p>
          <a:p>
            <a:pPr lvl="3"/>
            <a:r>
              <a:rPr lang="en-US" altLang="ru-RU" smtClean="0"/>
              <a:t>Fourth level</a:t>
            </a:r>
          </a:p>
          <a:p>
            <a:pPr lvl="4"/>
            <a:r>
              <a:rPr lang="en-US" altLang="ru-RU" smtClean="0"/>
              <a:t>Fifth level</a:t>
            </a:r>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black">
                    <a:tint val="75000"/>
                  </a:prstClr>
                </a:solidFill>
                <a:latin typeface="Calibri"/>
                <a:cs typeface="+mn-cs"/>
              </a:defRPr>
            </a:lvl1pPr>
          </a:lstStyle>
          <a:p>
            <a:pPr>
              <a:defRPr/>
            </a:pPr>
            <a:fld id="{52C20FDE-CF09-44ED-8AB0-D6774AE668FC}" type="datetimeFigureOut">
              <a:rPr lang="en-US"/>
              <a:pPr>
                <a:defRPr/>
              </a:pPr>
              <a:t>8/30/2022</a:t>
            </a:fld>
            <a:endParaRPr lang="en-US"/>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Calibri"/>
                <a:cs typeface="+mn-cs"/>
              </a:defRPr>
            </a:lvl1pPr>
          </a:lstStyle>
          <a:p>
            <a:pPr>
              <a:defRPr/>
            </a:pPr>
            <a:endParaRPr lang="en-US"/>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black">
                    <a:tint val="75000"/>
                  </a:prstClr>
                </a:solidFill>
                <a:latin typeface="Calibri"/>
                <a:cs typeface="+mn-cs"/>
              </a:defRPr>
            </a:lvl1pPr>
          </a:lstStyle>
          <a:p>
            <a:pPr>
              <a:defRPr/>
            </a:pPr>
            <a:fld id="{6D581038-2DDB-436D-882B-A3FD432CE69C}" type="slidenum">
              <a:rPr lang="en-US"/>
              <a:pPr>
                <a:defRPr/>
              </a:pPr>
              <a:t>‹#›</a:t>
            </a:fld>
            <a:endParaRPr lang="en-US"/>
          </a:p>
        </p:txBody>
      </p:sp>
    </p:spTree>
    <p:extLst>
      <p:ext uri="{BB962C8B-B14F-4D97-AF65-F5344CB8AC3E}">
        <p14:creationId xmlns:p14="http://schemas.microsoft.com/office/powerpoint/2010/main" val="5294608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0" y="0"/>
            <a:ext cx="9144000" cy="6858000"/>
          </a:xfrm>
          <a:custGeom>
            <a:avLst/>
            <a:gdLst>
              <a:gd name="connsiteX0" fmla="*/ 0 w 9144000"/>
              <a:gd name="connsiteY0" fmla="*/ 6858000 h 6858000"/>
              <a:gd name="connsiteX1" fmla="*/ 9144000 w 9144000"/>
              <a:gd name="connsiteY1" fmla="*/ 6858000 h 6858000"/>
              <a:gd name="connsiteX2" fmla="*/ 9144000 w 9144000"/>
              <a:gd name="connsiteY2" fmla="*/ 0 h 6858000"/>
              <a:gd name="connsiteX3" fmla="*/ 0 w 9144000"/>
              <a:gd name="connsiteY3" fmla="*/ 0 h 6858000"/>
              <a:gd name="connsiteX4" fmla="*/ 0 w 9144000"/>
              <a:gd name="connsiteY4" fmla="*/ 6858000 h 68580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9144000" h="6858000">
                <a:moveTo>
                  <a:pt x="0" y="6858000"/>
                </a:moveTo>
                <a:lnTo>
                  <a:pt x="9144000" y="6858000"/>
                </a:lnTo>
                <a:lnTo>
                  <a:pt x="9144000" y="0"/>
                </a:lnTo>
                <a:lnTo>
                  <a:pt x="0" y="0"/>
                </a:lnTo>
                <a:lnTo>
                  <a:pt x="0" y="685800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altLang="ru-RU" b="1" dirty="0"/>
              <a:t>Северо-Западное управления Ростехнадзора </a:t>
            </a:r>
            <a:endParaRPr lang="zh-CN" altLang="en-US" dirty="0">
              <a:solidFill>
                <a:prstClr val="white"/>
              </a:solidFill>
            </a:endParaRPr>
          </a:p>
        </p:txBody>
      </p:sp>
      <p:pic>
        <p:nvPicPr>
          <p:cNvPr id="1044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32" y="15402"/>
            <a:ext cx="9144000"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4452"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6233120"/>
            <a:ext cx="8534400" cy="7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406400" y="3392116"/>
            <a:ext cx="8342064" cy="971228"/>
          </a:xfrm>
          <a:prstGeom prst="rect">
            <a:avLst/>
          </a:prstGeom>
          <a:noFill/>
        </p:spPr>
        <p:txBody>
          <a:bodyPr wrap="square" lIns="0" tIns="0" rIns="0">
            <a:spAutoFit/>
          </a:bodyPr>
          <a:lstStyle/>
          <a:p>
            <a:pPr algn="ctr">
              <a:lnSpc>
                <a:spcPts val="1800"/>
              </a:lnSpc>
              <a:tabLst>
                <a:tab pos="368300" algn="l"/>
                <a:tab pos="406400" algn="l"/>
              </a:tabLst>
              <a:defRPr/>
            </a:pPr>
            <a:r>
              <a:rPr lang="en-US" altLang="zh-CN" b="1" dirty="0">
                <a:solidFill>
                  <a:prstClr val="black"/>
                </a:solidFill>
                <a:latin typeface="Times New Roman" panose="02020603050405020304" pitchFamily="18" charset="0"/>
                <a:cs typeface="Times New Roman" panose="02020603050405020304" pitchFamily="18" charset="0"/>
              </a:rPr>
              <a:t>	</a:t>
            </a:r>
            <a:r>
              <a:rPr lang="ru-RU" b="1" dirty="0" smtClean="0">
                <a:latin typeface="Times New Roman" panose="02020603050405020304" pitchFamily="18" charset="0"/>
                <a:cs typeface="Times New Roman" panose="02020603050405020304" pitchFamily="18" charset="0"/>
              </a:rPr>
              <a:t>«</a:t>
            </a:r>
            <a:r>
              <a:rPr lang="ru-RU" b="1" dirty="0">
                <a:latin typeface="Times New Roman" panose="02020603050405020304" pitchFamily="18" charset="0"/>
                <a:cs typeface="Times New Roman" panose="02020603050405020304" pitchFamily="18" charset="0"/>
              </a:rPr>
              <a:t>Оценка состояния промышленной безопасности на металлургических предприятиях Вологодской области на основе результатов осуществления федерального государственного надзора в области промышленной безопасности, сведений об уровне аварийности и травматизма</a:t>
            </a:r>
            <a:r>
              <a:rPr lang="ru-RU" b="1" dirty="0" smtClean="0">
                <a:latin typeface="Times New Roman" panose="02020603050405020304" pitchFamily="18" charset="0"/>
                <a:cs typeface="Times New Roman" panose="02020603050405020304" pitchFamily="18" charset="0"/>
              </a:rPr>
              <a:t>»</a:t>
            </a:r>
            <a:endParaRPr lang="ru-RU" altLang="zh-CN" b="1" dirty="0">
              <a:solidFill>
                <a:prstClr val="black"/>
              </a:solidFill>
              <a:latin typeface="Times New Roman" panose="02020603050405020304" pitchFamily="18" charset="0"/>
              <a:cs typeface="Times New Roman" panose="02020603050405020304" pitchFamily="18" charset="0"/>
            </a:endParaRPr>
          </a:p>
        </p:txBody>
      </p:sp>
      <p:sp>
        <p:nvSpPr>
          <p:cNvPr id="8" name="Прямоугольник 7"/>
          <p:cNvSpPr/>
          <p:nvPr/>
        </p:nvSpPr>
        <p:spPr>
          <a:xfrm>
            <a:off x="2123728" y="260648"/>
            <a:ext cx="5040560" cy="8640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TextBox 6"/>
          <p:cNvSpPr txBox="1"/>
          <p:nvPr/>
        </p:nvSpPr>
        <p:spPr>
          <a:xfrm>
            <a:off x="755576" y="201414"/>
            <a:ext cx="7920880" cy="923330"/>
          </a:xfrm>
          <a:prstGeom prst="rect">
            <a:avLst/>
          </a:prstGeom>
          <a:noFill/>
        </p:spPr>
        <p:txBody>
          <a:bodyPr wrap="square" rtlCol="0">
            <a:spAutoFit/>
          </a:bodyPr>
          <a:lstStyle/>
          <a:p>
            <a:pPr lvl="0" algn="ctr">
              <a:lnSpc>
                <a:spcPct val="90000"/>
              </a:lnSpc>
              <a:spcBef>
                <a:spcPct val="0"/>
              </a:spcBef>
            </a:pPr>
            <a:r>
              <a:rPr kumimoji="1" lang="ru-RU" altLang="ru-RU" sz="2000" b="1" dirty="0">
                <a:solidFill>
                  <a:schemeClr val="tx2">
                    <a:lumMod val="50000"/>
                  </a:schemeClr>
                </a:solidFill>
                <a:latin typeface="Times New Roman" panose="02020603050405020304" pitchFamily="18" charset="0"/>
                <a:cs typeface="Times New Roman" panose="02020603050405020304" pitchFamily="18" charset="0"/>
              </a:rPr>
              <a:t>Федеральная служба</a:t>
            </a:r>
          </a:p>
          <a:p>
            <a:pPr lvl="0" algn="ctr">
              <a:lnSpc>
                <a:spcPct val="90000"/>
              </a:lnSpc>
              <a:spcBef>
                <a:spcPct val="0"/>
              </a:spcBef>
            </a:pPr>
            <a:r>
              <a:rPr kumimoji="1" lang="ru-RU" altLang="ru-RU" sz="2000" b="1" dirty="0">
                <a:solidFill>
                  <a:schemeClr val="tx2">
                    <a:lumMod val="50000"/>
                  </a:schemeClr>
                </a:solidFill>
                <a:latin typeface="Times New Roman" panose="02020603050405020304" pitchFamily="18" charset="0"/>
                <a:cs typeface="Times New Roman" panose="02020603050405020304" pitchFamily="18" charset="0"/>
              </a:rPr>
              <a:t>по экологическому, технологическому и атомному надзору</a:t>
            </a:r>
          </a:p>
          <a:p>
            <a:pPr lvl="0" algn="ctr">
              <a:lnSpc>
                <a:spcPct val="90000"/>
              </a:lnSpc>
              <a:spcBef>
                <a:spcPct val="0"/>
              </a:spcBef>
            </a:pPr>
            <a:r>
              <a:rPr kumimoji="1" lang="ru-RU" altLang="ru-RU" sz="2000" b="1" dirty="0">
                <a:solidFill>
                  <a:schemeClr val="tx2">
                    <a:lumMod val="50000"/>
                  </a:schemeClr>
                </a:solidFill>
                <a:latin typeface="Times New Roman" panose="02020603050405020304" pitchFamily="18" charset="0"/>
                <a:cs typeface="Times New Roman" panose="02020603050405020304" pitchFamily="18" charset="0"/>
              </a:rPr>
              <a:t>Северо-Западное управление</a:t>
            </a:r>
          </a:p>
        </p:txBody>
      </p:sp>
    </p:spTree>
    <p:extLst>
      <p:ext uri="{BB962C8B-B14F-4D97-AF65-F5344CB8AC3E}">
        <p14:creationId xmlns:p14="http://schemas.microsoft.com/office/powerpoint/2010/main" val="14904555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Федеральная служба по экологическому, технологическому и атомному надзору РОСТЕХНАДЗОР"/>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3" y="47626"/>
            <a:ext cx="1162051" cy="1362075"/>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1557906" y="190381"/>
            <a:ext cx="7234956" cy="646331"/>
          </a:xfrm>
          <a:prstGeom prst="rect">
            <a:avLst/>
          </a:prstGeom>
          <a:noFill/>
        </p:spPr>
        <p:txBody>
          <a:bodyPr wrap="square" rtlCol="0">
            <a:spAutoFit/>
          </a:bodyPr>
          <a:lstStyle/>
          <a:p>
            <a:pPr algn="ctr"/>
            <a:r>
              <a:rPr lang="ru-RU" sz="1200" b="1" dirty="0">
                <a:latin typeface="Times New Roman" panose="02020603050405020304" pitchFamily="18" charset="0"/>
                <a:cs typeface="Times New Roman" panose="02020603050405020304" pitchFamily="18" charset="0"/>
              </a:rPr>
              <a:t>«Оценка состояния промышленной безопасности на металлургических предприятиях Вологодской области на основе результатов осуществления федерального государственного надзора в области промышленной безопасности, сведений об уровне аварийности и травматизма»</a:t>
            </a:r>
            <a:endParaRPr lang="ru-RU" sz="1200" dirty="0">
              <a:solidFill>
                <a:srgbClr val="0070C0"/>
              </a:solidFill>
              <a:latin typeface="Times New Roman" panose="02020603050405020304" pitchFamily="18" charset="0"/>
              <a:cs typeface="Times New Roman" panose="02020603050405020304" pitchFamily="18" charset="0"/>
            </a:endParaRPr>
          </a:p>
        </p:txBody>
      </p:sp>
      <p:sp>
        <p:nvSpPr>
          <p:cNvPr id="9" name="Объект 1"/>
          <p:cNvSpPr>
            <a:spLocks noGrp="1"/>
          </p:cNvSpPr>
          <p:nvPr>
            <p:ph idx="1"/>
          </p:nvPr>
        </p:nvSpPr>
        <p:spPr>
          <a:xfrm>
            <a:off x="1115616" y="1124744"/>
            <a:ext cx="7677246" cy="1296144"/>
          </a:xfrm>
        </p:spPr>
        <p:txBody>
          <a:bodyPr/>
          <a:lstStyle/>
          <a:p>
            <a:pPr indent="0" algn="just">
              <a:lnSpc>
                <a:spcPct val="115000"/>
              </a:lnSpc>
              <a:spcAft>
                <a:spcPts val="0"/>
              </a:spcAft>
              <a:buNone/>
            </a:pPr>
            <a:r>
              <a:rPr lang="ru-RU" sz="1800" b="1" dirty="0" smtClean="0">
                <a:latin typeface="Times New Roman" panose="02020603050405020304" pitchFamily="18" charset="0"/>
                <a:cs typeface="Times New Roman" panose="02020603050405020304" pitchFamily="18" charset="0"/>
              </a:rPr>
              <a:t>3. Основные </a:t>
            </a:r>
            <a:r>
              <a:rPr lang="ru-RU" sz="1800" b="1" dirty="0">
                <a:latin typeface="Times New Roman" panose="02020603050405020304" pitchFamily="18" charset="0"/>
                <a:cs typeface="Times New Roman" panose="02020603050405020304" pitchFamily="18" charset="0"/>
              </a:rPr>
              <a:t>проблемные вопросы, возникающие в рамках осуществления контрольной (надзорной) деятельности</a:t>
            </a:r>
            <a:endParaRPr lang="ru-RU" sz="1700" b="1" dirty="0">
              <a:latin typeface="Times New Roman" panose="02020603050405020304" pitchFamily="18" charset="0"/>
              <a:cs typeface="Times New Roman" panose="02020603050405020304" pitchFamily="18" charset="0"/>
            </a:endParaRPr>
          </a:p>
        </p:txBody>
      </p:sp>
      <p:sp>
        <p:nvSpPr>
          <p:cNvPr id="10" name="TextBox 9"/>
          <p:cNvSpPr txBox="1"/>
          <p:nvPr/>
        </p:nvSpPr>
        <p:spPr>
          <a:xfrm>
            <a:off x="1018651" y="1988840"/>
            <a:ext cx="7774209" cy="3693319"/>
          </a:xfrm>
          <a:prstGeom prst="rect">
            <a:avLst/>
          </a:prstGeom>
          <a:noFill/>
        </p:spPr>
        <p:txBody>
          <a:bodyPr wrap="square" rtlCol="0">
            <a:spAutoFit/>
          </a:bodyPr>
          <a:lstStyle/>
          <a:p>
            <a:pPr algn="just" defTabSz="432000"/>
            <a:r>
              <a:rPr lang="ru-RU" dirty="0" smtClean="0">
                <a:latin typeface="Times New Roman" panose="02020603050405020304" pitchFamily="18" charset="0"/>
                <a:cs typeface="Times New Roman" panose="02020603050405020304" pitchFamily="18" charset="0"/>
              </a:rPr>
              <a:t>	</a:t>
            </a:r>
          </a:p>
          <a:p>
            <a:pPr algn="just" defTabSz="432000"/>
            <a:r>
              <a:rPr lang="ru-RU" dirty="0" smtClean="0">
                <a:latin typeface="Times New Roman" panose="02020603050405020304" pitchFamily="18" charset="0"/>
                <a:cs typeface="Times New Roman" panose="02020603050405020304" pitchFamily="18" charset="0"/>
              </a:rPr>
              <a:t>1) </a:t>
            </a:r>
            <a:r>
              <a:rPr lang="ru-RU" dirty="0">
                <a:latin typeface="Times New Roman" panose="02020603050405020304" pitchFamily="18" charset="0"/>
                <a:cs typeface="Times New Roman" panose="02020603050405020304" pitchFamily="18" charset="0"/>
              </a:rPr>
              <a:t>Предприятиями не всегда и не в полной мере осуществляется выполнение мероприятий, установленных по результатам проведения экспертиз промышленной безопасности в отношении зданий и сооружений на опасных производственных объектах. Дефекты категории «Б», в случае их не устранения, могут перейти в категорию «А» (аварийное состояние), на что и указывают эксперты в заключениях экспертизы промышленной безопасности. Кроме того, имеются случаи, когда данные дефекты не устраняются в установленные сроки, а проводится новая экспертиза промышленной безопасности, где по данным дефектам устанавливается новый срок устранения. Поэтому вызывает непонимание, чем руководствуется эксплуатирующая организация, когда принимается решение об отложении на будущее устранения указанных дефектов.</a:t>
            </a:r>
          </a:p>
        </p:txBody>
      </p:sp>
    </p:spTree>
    <p:extLst>
      <p:ext uri="{BB962C8B-B14F-4D97-AF65-F5344CB8AC3E}">
        <p14:creationId xmlns:p14="http://schemas.microsoft.com/office/powerpoint/2010/main" val="2191491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Федеральная служба по экологическому, технологическому и атомному надзору РОСТЕХНАДЗОР"/>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3" y="47626"/>
            <a:ext cx="1162051" cy="1362075"/>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1557906" y="190381"/>
            <a:ext cx="7234956" cy="646331"/>
          </a:xfrm>
          <a:prstGeom prst="rect">
            <a:avLst/>
          </a:prstGeom>
          <a:noFill/>
        </p:spPr>
        <p:txBody>
          <a:bodyPr wrap="square" rtlCol="0">
            <a:spAutoFit/>
          </a:bodyPr>
          <a:lstStyle/>
          <a:p>
            <a:pPr algn="ctr"/>
            <a:r>
              <a:rPr lang="ru-RU" sz="1200" b="1" dirty="0">
                <a:latin typeface="Times New Roman" panose="02020603050405020304" pitchFamily="18" charset="0"/>
                <a:cs typeface="Times New Roman" panose="02020603050405020304" pitchFamily="18" charset="0"/>
              </a:rPr>
              <a:t>«Оценка состояния промышленной безопасности на металлургических предприятиях Вологодской области на основе результатов осуществления федерального государственного надзора в области промышленной безопасности, сведений об уровне аварийности и травматизма»</a:t>
            </a:r>
            <a:endParaRPr lang="ru-RU" sz="1200" dirty="0">
              <a:solidFill>
                <a:srgbClr val="0070C0"/>
              </a:solidFill>
              <a:latin typeface="Times New Roman" panose="02020603050405020304" pitchFamily="18" charset="0"/>
              <a:cs typeface="Times New Roman" panose="02020603050405020304" pitchFamily="18" charset="0"/>
            </a:endParaRPr>
          </a:p>
        </p:txBody>
      </p:sp>
      <p:sp>
        <p:nvSpPr>
          <p:cNvPr id="9" name="Объект 1"/>
          <p:cNvSpPr>
            <a:spLocks noGrp="1"/>
          </p:cNvSpPr>
          <p:nvPr>
            <p:ph idx="1"/>
          </p:nvPr>
        </p:nvSpPr>
        <p:spPr>
          <a:xfrm>
            <a:off x="1115616" y="1124744"/>
            <a:ext cx="7677246" cy="1296144"/>
          </a:xfrm>
        </p:spPr>
        <p:txBody>
          <a:bodyPr/>
          <a:lstStyle/>
          <a:p>
            <a:pPr indent="0" algn="just">
              <a:lnSpc>
                <a:spcPct val="115000"/>
              </a:lnSpc>
              <a:spcAft>
                <a:spcPts val="0"/>
              </a:spcAft>
              <a:buNone/>
            </a:pPr>
            <a:r>
              <a:rPr lang="ru-RU" sz="1800" b="1" dirty="0">
                <a:latin typeface="Times New Roman" panose="02020603050405020304" pitchFamily="18" charset="0"/>
                <a:cs typeface="Times New Roman" panose="02020603050405020304" pitchFamily="18" charset="0"/>
              </a:rPr>
              <a:t>3. Основные проблемные вопросы, возникающие в рамках осуществления контрольной (надзорной) деятельности</a:t>
            </a:r>
            <a:endParaRPr lang="ru-RU" sz="1700" b="1" dirty="0">
              <a:latin typeface="Times New Roman" panose="02020603050405020304" pitchFamily="18" charset="0"/>
              <a:cs typeface="Times New Roman" panose="02020603050405020304" pitchFamily="18" charset="0"/>
            </a:endParaRPr>
          </a:p>
          <a:p>
            <a:pPr indent="0" algn="just">
              <a:lnSpc>
                <a:spcPct val="115000"/>
              </a:lnSpc>
              <a:spcAft>
                <a:spcPts val="0"/>
              </a:spcAft>
              <a:buNone/>
            </a:pPr>
            <a:endParaRPr lang="ru-RU" sz="1700" b="1" dirty="0">
              <a:latin typeface="Times New Roman" panose="02020603050405020304" pitchFamily="18" charset="0"/>
              <a:cs typeface="Times New Roman" panose="02020603050405020304" pitchFamily="18" charset="0"/>
            </a:endParaRPr>
          </a:p>
        </p:txBody>
      </p:sp>
      <p:sp>
        <p:nvSpPr>
          <p:cNvPr id="10" name="TextBox 9"/>
          <p:cNvSpPr txBox="1"/>
          <p:nvPr/>
        </p:nvSpPr>
        <p:spPr>
          <a:xfrm>
            <a:off x="1018652" y="2132856"/>
            <a:ext cx="7774209" cy="2585323"/>
          </a:xfrm>
          <a:prstGeom prst="rect">
            <a:avLst/>
          </a:prstGeom>
          <a:noFill/>
        </p:spPr>
        <p:txBody>
          <a:bodyPr wrap="square" rtlCol="0">
            <a:spAutoFit/>
          </a:bodyPr>
          <a:lstStyle/>
          <a:p>
            <a:pPr algn="just" defTabSz="432000"/>
            <a:r>
              <a:rPr lang="ru-RU" dirty="0" smtClean="0">
                <a:latin typeface="Times New Roman" panose="02020603050405020304" pitchFamily="18" charset="0"/>
                <a:cs typeface="Times New Roman" panose="02020603050405020304" pitchFamily="18" charset="0"/>
              </a:rPr>
              <a:t>2) </a:t>
            </a:r>
            <a:r>
              <a:rPr lang="ru-RU" dirty="0">
                <a:latin typeface="Times New Roman" panose="02020603050405020304" pitchFamily="18" charset="0"/>
                <a:cs typeface="Times New Roman" panose="02020603050405020304" pitchFamily="18" charset="0"/>
              </a:rPr>
              <a:t>Имеет место несвоевременное устранение дефектов переходных площадок, лестниц, опасного свисания конструкций ввиду ненадежного крепления, что может представлять опасность для персонала. Экспертами такие дефекты относятся к категории «В», так как не представляют угрозы для устойчивости зданий, но по причине возможной угрозы для персонала, не должно быть препятствий для устранения таких дефектов до завершения экспертизы промышленной безопасности. Наличие данной ситуации является общим недостатком в работе экспертных и эксплуатирующих организаций.</a:t>
            </a:r>
          </a:p>
        </p:txBody>
      </p:sp>
    </p:spTree>
    <p:extLst>
      <p:ext uri="{BB962C8B-B14F-4D97-AF65-F5344CB8AC3E}">
        <p14:creationId xmlns:p14="http://schemas.microsoft.com/office/powerpoint/2010/main" val="24591036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Федеральная служба по экологическому, технологическому и атомному надзору РОСТЕХНАДЗОР"/>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3" y="47626"/>
            <a:ext cx="1162051" cy="1362075"/>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1557906" y="190381"/>
            <a:ext cx="7234956" cy="646331"/>
          </a:xfrm>
          <a:prstGeom prst="rect">
            <a:avLst/>
          </a:prstGeom>
          <a:noFill/>
        </p:spPr>
        <p:txBody>
          <a:bodyPr wrap="square" rtlCol="0">
            <a:spAutoFit/>
          </a:bodyPr>
          <a:lstStyle/>
          <a:p>
            <a:pPr algn="ctr"/>
            <a:r>
              <a:rPr lang="ru-RU" sz="1200" b="1" dirty="0">
                <a:latin typeface="Times New Roman" panose="02020603050405020304" pitchFamily="18" charset="0"/>
                <a:cs typeface="Times New Roman" panose="02020603050405020304" pitchFamily="18" charset="0"/>
              </a:rPr>
              <a:t>«Оценка состояния промышленной безопасности на металлургических предприятиях Вологодской области на основе результатов осуществления федерального государственного надзора в области промышленной безопасности, сведений об уровне аварийности и травматизма»</a:t>
            </a:r>
            <a:endParaRPr lang="ru-RU" sz="1200" dirty="0">
              <a:solidFill>
                <a:srgbClr val="0070C0"/>
              </a:solidFill>
              <a:latin typeface="Times New Roman" panose="02020603050405020304" pitchFamily="18" charset="0"/>
              <a:cs typeface="Times New Roman" panose="02020603050405020304" pitchFamily="18" charset="0"/>
            </a:endParaRPr>
          </a:p>
        </p:txBody>
      </p:sp>
      <p:sp>
        <p:nvSpPr>
          <p:cNvPr id="9" name="Объект 1"/>
          <p:cNvSpPr>
            <a:spLocks noGrp="1"/>
          </p:cNvSpPr>
          <p:nvPr>
            <p:ph idx="1"/>
          </p:nvPr>
        </p:nvSpPr>
        <p:spPr>
          <a:xfrm>
            <a:off x="1115616" y="1124744"/>
            <a:ext cx="7677246" cy="1296144"/>
          </a:xfrm>
        </p:spPr>
        <p:txBody>
          <a:bodyPr/>
          <a:lstStyle/>
          <a:p>
            <a:pPr indent="0" algn="just">
              <a:lnSpc>
                <a:spcPct val="115000"/>
              </a:lnSpc>
              <a:spcAft>
                <a:spcPts val="0"/>
              </a:spcAft>
              <a:buNone/>
            </a:pPr>
            <a:r>
              <a:rPr lang="ru-RU" sz="1800" b="1" dirty="0">
                <a:latin typeface="Times New Roman" panose="02020603050405020304" pitchFamily="18" charset="0"/>
                <a:cs typeface="Times New Roman" panose="02020603050405020304" pitchFamily="18" charset="0"/>
              </a:rPr>
              <a:t>3. Основные проблемные вопросы, возникающие в рамках осуществления контрольной (надзорной) деятельности</a:t>
            </a:r>
            <a:endParaRPr lang="ru-RU" sz="1700" b="1" dirty="0">
              <a:latin typeface="Times New Roman" panose="02020603050405020304" pitchFamily="18" charset="0"/>
              <a:cs typeface="Times New Roman" panose="02020603050405020304" pitchFamily="18" charset="0"/>
            </a:endParaRPr>
          </a:p>
        </p:txBody>
      </p:sp>
      <p:sp>
        <p:nvSpPr>
          <p:cNvPr id="10" name="TextBox 9"/>
          <p:cNvSpPr txBox="1"/>
          <p:nvPr/>
        </p:nvSpPr>
        <p:spPr>
          <a:xfrm>
            <a:off x="1018651" y="2132856"/>
            <a:ext cx="7774209" cy="2585323"/>
          </a:xfrm>
          <a:prstGeom prst="rect">
            <a:avLst/>
          </a:prstGeom>
          <a:noFill/>
        </p:spPr>
        <p:txBody>
          <a:bodyPr wrap="square" rtlCol="0">
            <a:spAutoFit/>
          </a:bodyPr>
          <a:lstStyle/>
          <a:p>
            <a:pPr algn="just" defTabSz="432000"/>
            <a:r>
              <a:rPr lang="ru-RU" dirty="0" smtClean="0">
                <a:latin typeface="Times New Roman" panose="02020603050405020304" pitchFamily="18" charset="0"/>
                <a:cs typeface="Times New Roman" panose="02020603050405020304" pitchFamily="18" charset="0"/>
              </a:rPr>
              <a:t>3) Отмечаются </a:t>
            </a:r>
            <a:r>
              <a:rPr lang="ru-RU" dirty="0">
                <a:latin typeface="Times New Roman" panose="02020603050405020304" pitchFamily="18" charset="0"/>
                <a:cs typeface="Times New Roman" panose="02020603050405020304" pitchFamily="18" charset="0"/>
              </a:rPr>
              <a:t>единичные случаи продления срока эксплуатации технических устройств на срок, больший, чем был установлен остаточный ресурс в ходе экспертизы промышленной безопасности. Например, по результатам экспертизы промышленной безопасности установлен остаточный ресурс технического устройства, равный 2 годам. При этом в выводах того же заключения указано, что допускается эксплуатация сроком на 3 года. Такие случаи, хотя и имеют единичный характер, должны быть полностью исключены. Наличие данной ситуации также является общим недостатком в работе экспертных и эксплуатирующих </a:t>
            </a:r>
            <a:r>
              <a:rPr lang="ru-RU" dirty="0" smtClean="0">
                <a:latin typeface="Times New Roman" panose="02020603050405020304" pitchFamily="18" charset="0"/>
                <a:cs typeface="Times New Roman" panose="02020603050405020304" pitchFamily="18" charset="0"/>
              </a:rPr>
              <a:t>организаций.</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698992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Федеральная служба по экологическому, технологическому и атомному надзору РОСТЕХНАДЗОР"/>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3" y="47626"/>
            <a:ext cx="1162051" cy="1362075"/>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1557906" y="190381"/>
            <a:ext cx="7234956" cy="646331"/>
          </a:xfrm>
          <a:prstGeom prst="rect">
            <a:avLst/>
          </a:prstGeom>
          <a:noFill/>
        </p:spPr>
        <p:txBody>
          <a:bodyPr wrap="square" rtlCol="0">
            <a:spAutoFit/>
          </a:bodyPr>
          <a:lstStyle/>
          <a:p>
            <a:pPr algn="ctr"/>
            <a:r>
              <a:rPr lang="ru-RU" sz="1200" b="1" dirty="0">
                <a:latin typeface="Times New Roman" panose="02020603050405020304" pitchFamily="18" charset="0"/>
                <a:cs typeface="Times New Roman" panose="02020603050405020304" pitchFamily="18" charset="0"/>
              </a:rPr>
              <a:t>«Оценка состояния промышленной безопасности на металлургических предприятиях Вологодской области на основе результатов осуществления федерального государственного надзора в области промышленной безопасности, сведений об уровне аварийности и травматизма»</a:t>
            </a:r>
            <a:endParaRPr lang="ru-RU" sz="1200" dirty="0">
              <a:solidFill>
                <a:srgbClr val="0070C0"/>
              </a:solidFill>
              <a:latin typeface="Times New Roman" panose="02020603050405020304" pitchFamily="18" charset="0"/>
              <a:cs typeface="Times New Roman" panose="02020603050405020304" pitchFamily="18" charset="0"/>
            </a:endParaRPr>
          </a:p>
        </p:txBody>
      </p:sp>
      <p:sp>
        <p:nvSpPr>
          <p:cNvPr id="9" name="Объект 1"/>
          <p:cNvSpPr>
            <a:spLocks noGrp="1"/>
          </p:cNvSpPr>
          <p:nvPr>
            <p:ph idx="1"/>
          </p:nvPr>
        </p:nvSpPr>
        <p:spPr>
          <a:xfrm>
            <a:off x="1115616" y="1124744"/>
            <a:ext cx="7677246" cy="1296144"/>
          </a:xfrm>
        </p:spPr>
        <p:txBody>
          <a:bodyPr/>
          <a:lstStyle/>
          <a:p>
            <a:pPr indent="0" algn="just">
              <a:lnSpc>
                <a:spcPct val="115000"/>
              </a:lnSpc>
              <a:spcAft>
                <a:spcPts val="0"/>
              </a:spcAft>
              <a:buNone/>
            </a:pPr>
            <a:r>
              <a:rPr lang="ru-RU" sz="1800" b="1" dirty="0">
                <a:latin typeface="Times New Roman" panose="02020603050405020304" pitchFamily="18" charset="0"/>
                <a:cs typeface="Times New Roman" panose="02020603050405020304" pitchFamily="18" charset="0"/>
              </a:rPr>
              <a:t>3. Основные проблемные вопросы, возникающие в рамках осуществления контрольной (надзорной) деятельности</a:t>
            </a:r>
            <a:endParaRPr lang="ru-RU" sz="1700" b="1" dirty="0">
              <a:latin typeface="Times New Roman" panose="02020603050405020304" pitchFamily="18" charset="0"/>
              <a:cs typeface="Times New Roman" panose="02020603050405020304" pitchFamily="18" charset="0"/>
            </a:endParaRPr>
          </a:p>
        </p:txBody>
      </p:sp>
      <p:sp>
        <p:nvSpPr>
          <p:cNvPr id="10" name="TextBox 9"/>
          <p:cNvSpPr txBox="1"/>
          <p:nvPr/>
        </p:nvSpPr>
        <p:spPr>
          <a:xfrm>
            <a:off x="1018652" y="2060848"/>
            <a:ext cx="7774209" cy="3416320"/>
          </a:xfrm>
          <a:prstGeom prst="rect">
            <a:avLst/>
          </a:prstGeom>
          <a:noFill/>
        </p:spPr>
        <p:txBody>
          <a:bodyPr wrap="square" rtlCol="0">
            <a:spAutoFit/>
          </a:bodyPr>
          <a:lstStyle/>
          <a:p>
            <a:pPr algn="just" defTabSz="432000"/>
            <a:r>
              <a:rPr lang="ru-RU" dirty="0" smtClean="0">
                <a:latin typeface="Times New Roman" panose="02020603050405020304" pitchFamily="18" charset="0"/>
                <a:cs typeface="Times New Roman" panose="02020603050405020304" pitchFamily="18" charset="0"/>
              </a:rPr>
              <a:t>4) </a:t>
            </a:r>
            <a:r>
              <a:rPr lang="ru-RU" dirty="0">
                <a:latin typeface="Times New Roman" panose="02020603050405020304" pitchFamily="18" charset="0"/>
                <a:cs typeface="Times New Roman" panose="02020603050405020304" pitchFamily="18" charset="0"/>
              </a:rPr>
              <a:t>Фиксируются единичные факты неполного обследования зданий и сооружений в ходе экспертизы промышленной безопасности. Например, подвальное помещение здания затоплено грунтовыми водами, опорные колонны конвейерной галереи завалены строительным мусором на высоту 2 метра. Эксплуатирующие организации добровольно не предоставляют доступ экспертам к строительным конструкциям: не обеспечивают откачку грунтовых вод, очистку опорных колонн, а эксперты не настаивают на доступе, более того, выдают положительные заключения экспертизы при неполном обследовании зданий и сооружений. Такие случаи, хотя и имеют единичный характер, должны быть полностью исключены. Наличие данной ситуации также является общим недостатком в работе экспертных и эксплуатирующих организаций</a:t>
            </a:r>
            <a:r>
              <a:rPr lang="ru-RU"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016728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Федеральная служба по экологическому, технологическому и атомному надзору РОСТЕХНАДЗОР"/>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3" y="47626"/>
            <a:ext cx="1162051" cy="1362075"/>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1557906" y="190381"/>
            <a:ext cx="7234956" cy="646331"/>
          </a:xfrm>
          <a:prstGeom prst="rect">
            <a:avLst/>
          </a:prstGeom>
          <a:noFill/>
        </p:spPr>
        <p:txBody>
          <a:bodyPr wrap="square" rtlCol="0">
            <a:spAutoFit/>
          </a:bodyPr>
          <a:lstStyle/>
          <a:p>
            <a:pPr algn="ctr"/>
            <a:r>
              <a:rPr lang="ru-RU" sz="1200" b="1" dirty="0">
                <a:latin typeface="Times New Roman" panose="02020603050405020304" pitchFamily="18" charset="0"/>
                <a:cs typeface="Times New Roman" panose="02020603050405020304" pitchFamily="18" charset="0"/>
              </a:rPr>
              <a:t>«Оценка состояния промышленной безопасности на металлургических предприятиях Вологодской области на основе результатов осуществления федерального государственного надзора в области промышленной безопасности, сведений об уровне аварийности и травматизма»</a:t>
            </a:r>
            <a:endParaRPr lang="ru-RU" sz="1200" dirty="0">
              <a:solidFill>
                <a:srgbClr val="0070C0"/>
              </a:solidFill>
              <a:latin typeface="Times New Roman" panose="02020603050405020304" pitchFamily="18" charset="0"/>
              <a:cs typeface="Times New Roman" panose="02020603050405020304" pitchFamily="18" charset="0"/>
            </a:endParaRPr>
          </a:p>
        </p:txBody>
      </p:sp>
      <p:sp>
        <p:nvSpPr>
          <p:cNvPr id="9" name="Объект 1"/>
          <p:cNvSpPr>
            <a:spLocks noGrp="1"/>
          </p:cNvSpPr>
          <p:nvPr>
            <p:ph idx="1"/>
          </p:nvPr>
        </p:nvSpPr>
        <p:spPr>
          <a:xfrm>
            <a:off x="1115616" y="1124744"/>
            <a:ext cx="7677246" cy="1296144"/>
          </a:xfrm>
        </p:spPr>
        <p:txBody>
          <a:bodyPr/>
          <a:lstStyle/>
          <a:p>
            <a:pPr indent="0" algn="just">
              <a:lnSpc>
                <a:spcPct val="115000"/>
              </a:lnSpc>
              <a:spcAft>
                <a:spcPts val="0"/>
              </a:spcAft>
              <a:buNone/>
            </a:pPr>
            <a:r>
              <a:rPr lang="ru-RU" sz="1800" b="1" dirty="0">
                <a:latin typeface="Times New Roman" panose="02020603050405020304" pitchFamily="18" charset="0"/>
                <a:cs typeface="Times New Roman" panose="02020603050405020304" pitchFamily="18" charset="0"/>
              </a:rPr>
              <a:t>3. Основные проблемные вопросы, возникающие в рамках осуществления контрольной (надзорной) деятельности</a:t>
            </a:r>
            <a:endParaRPr lang="ru-RU" sz="1700" b="1" dirty="0">
              <a:latin typeface="Times New Roman" panose="02020603050405020304" pitchFamily="18" charset="0"/>
              <a:cs typeface="Times New Roman" panose="02020603050405020304" pitchFamily="18" charset="0"/>
            </a:endParaRPr>
          </a:p>
        </p:txBody>
      </p:sp>
      <p:sp>
        <p:nvSpPr>
          <p:cNvPr id="10" name="TextBox 9"/>
          <p:cNvSpPr txBox="1"/>
          <p:nvPr/>
        </p:nvSpPr>
        <p:spPr>
          <a:xfrm>
            <a:off x="997466" y="2132856"/>
            <a:ext cx="7774209" cy="3693319"/>
          </a:xfrm>
          <a:prstGeom prst="rect">
            <a:avLst/>
          </a:prstGeom>
          <a:noFill/>
        </p:spPr>
        <p:txBody>
          <a:bodyPr wrap="square" rtlCol="0">
            <a:spAutoFit/>
          </a:bodyPr>
          <a:lstStyle/>
          <a:p>
            <a:pPr algn="just" defTabSz="432000"/>
            <a:r>
              <a:rPr lang="ru-RU" dirty="0" smtClean="0">
                <a:latin typeface="Times New Roman" panose="02020603050405020304" pitchFamily="18" charset="0"/>
                <a:cs typeface="Times New Roman" panose="02020603050405020304" pitchFamily="18" charset="0"/>
              </a:rPr>
              <a:t>5) </a:t>
            </a:r>
            <a:r>
              <a:rPr lang="ru-RU" dirty="0">
                <a:latin typeface="Times New Roman" panose="02020603050405020304" pitchFamily="18" charset="0"/>
                <a:cs typeface="Times New Roman" panose="02020603050405020304" pitchFamily="18" charset="0"/>
              </a:rPr>
              <a:t>При визуальном осмотре невозможно выявить скрытые дефекты футеровки и кожухов металлургических агрегатов и ковшей, что повышает риски ухода расплавленного металла из агрегатов и ковшей. Поэтому целесообразно рассмотреть вопрос о внедрении теплового контроля металлургических агрегатов и ковшей (с помощью современных </a:t>
            </a:r>
            <a:r>
              <a:rPr lang="ru-RU" dirty="0" err="1">
                <a:latin typeface="Times New Roman" panose="02020603050405020304" pitchFamily="18" charset="0"/>
                <a:cs typeface="Times New Roman" panose="02020603050405020304" pitchFamily="18" charset="0"/>
              </a:rPr>
              <a:t>тепловизоров</a:t>
            </a:r>
            <a:r>
              <a:rPr lang="ru-RU" dirty="0">
                <a:latin typeface="Times New Roman" panose="02020603050405020304" pitchFamily="18" charset="0"/>
                <a:cs typeface="Times New Roman" panose="02020603050405020304" pitchFamily="18" charset="0"/>
              </a:rPr>
              <a:t>) не только при проведении экспертизы промышленной безопасности, но и в ходе текущей </a:t>
            </a:r>
            <a:r>
              <a:rPr lang="ru-RU" dirty="0" smtClean="0">
                <a:latin typeface="Times New Roman" panose="02020603050405020304" pitchFamily="18" charset="0"/>
                <a:cs typeface="Times New Roman" panose="02020603050405020304" pitchFamily="18" charset="0"/>
              </a:rPr>
              <a:t>эксплуатации;</a:t>
            </a:r>
          </a:p>
          <a:p>
            <a:pPr algn="just" defTabSz="432000"/>
            <a:r>
              <a:rPr lang="ru-RU" dirty="0">
                <a:latin typeface="Times New Roman" panose="02020603050405020304" pitchFamily="18" charset="0"/>
                <a:cs typeface="Times New Roman" panose="02020603050405020304" pitchFamily="18" charset="0"/>
              </a:rPr>
              <a:t>6) Следует усилить контроль за отсутствием влаги (воды) в местах возможного попадания расплавов, а если подвальные помещения (или иные пространства под агрегатами) затопляются грунтовыми водами – принимать меры по откачке воды. Попадание расплавленного металла в воду может привести к мощному взрыву. В 2020 </a:t>
            </a:r>
            <a:r>
              <a:rPr lang="ru-RU" dirty="0" smtClean="0">
                <a:latin typeface="Times New Roman" panose="02020603050405020304" pitchFamily="18" charset="0"/>
                <a:cs typeface="Times New Roman" panose="02020603050405020304" pitchFamily="18" charset="0"/>
              </a:rPr>
              <a:t>году </a:t>
            </a:r>
            <a:r>
              <a:rPr lang="ru-RU" dirty="0">
                <a:latin typeface="Times New Roman" panose="02020603050405020304" pitchFamily="18" charset="0"/>
                <a:cs typeface="Times New Roman" panose="02020603050405020304" pitchFamily="18" charset="0"/>
              </a:rPr>
              <a:t>подобная авария в Уральском федеральном округе унесла жизни двух человек</a:t>
            </a:r>
            <a:r>
              <a:rPr lang="ru-RU"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513373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Федеральная служба по экологическому, технологическому и атомному надзору РОСТЕХНАДЗОР"/>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3" y="47626"/>
            <a:ext cx="1162051" cy="1362075"/>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1557906" y="190381"/>
            <a:ext cx="7234956" cy="646331"/>
          </a:xfrm>
          <a:prstGeom prst="rect">
            <a:avLst/>
          </a:prstGeom>
          <a:noFill/>
        </p:spPr>
        <p:txBody>
          <a:bodyPr wrap="square" rtlCol="0">
            <a:spAutoFit/>
          </a:bodyPr>
          <a:lstStyle/>
          <a:p>
            <a:pPr algn="ctr"/>
            <a:r>
              <a:rPr lang="ru-RU" sz="1200" b="1" dirty="0">
                <a:latin typeface="Times New Roman" panose="02020603050405020304" pitchFamily="18" charset="0"/>
                <a:cs typeface="Times New Roman" panose="02020603050405020304" pitchFamily="18" charset="0"/>
              </a:rPr>
              <a:t>«Оценка состояния промышленной безопасности на металлургических предприятиях Вологодской области на основе результатов осуществления федерального государственного надзора в области промышленной безопасности, сведений об уровне аварийности и травматизма»</a:t>
            </a:r>
            <a:endParaRPr lang="ru-RU" sz="1200" dirty="0">
              <a:solidFill>
                <a:srgbClr val="0070C0"/>
              </a:solidFill>
              <a:latin typeface="Times New Roman" panose="02020603050405020304" pitchFamily="18" charset="0"/>
              <a:cs typeface="Times New Roman" panose="02020603050405020304" pitchFamily="18" charset="0"/>
            </a:endParaRPr>
          </a:p>
        </p:txBody>
      </p:sp>
      <p:sp>
        <p:nvSpPr>
          <p:cNvPr id="9" name="Объект 1"/>
          <p:cNvSpPr>
            <a:spLocks noGrp="1"/>
          </p:cNvSpPr>
          <p:nvPr>
            <p:ph idx="1"/>
          </p:nvPr>
        </p:nvSpPr>
        <p:spPr>
          <a:xfrm>
            <a:off x="1115616" y="1124744"/>
            <a:ext cx="7677246" cy="720080"/>
          </a:xfrm>
        </p:spPr>
        <p:txBody>
          <a:bodyPr/>
          <a:lstStyle/>
          <a:p>
            <a:pPr indent="0" algn="just">
              <a:lnSpc>
                <a:spcPct val="115000"/>
              </a:lnSpc>
              <a:spcAft>
                <a:spcPts val="0"/>
              </a:spcAft>
              <a:buNone/>
            </a:pPr>
            <a:r>
              <a:rPr lang="ru-RU" sz="1800" b="1" dirty="0">
                <a:latin typeface="Times New Roman" panose="02020603050405020304" pitchFamily="18" charset="0"/>
                <a:cs typeface="Times New Roman" panose="02020603050405020304" pitchFamily="18" charset="0"/>
              </a:rPr>
              <a:t>3. Основные проблемные вопросы, возникающие в рамках осуществления контрольной (надзорной) деятельности</a:t>
            </a:r>
            <a:endParaRPr lang="ru-RU" sz="1700" b="1" dirty="0">
              <a:latin typeface="Times New Roman" panose="02020603050405020304" pitchFamily="18" charset="0"/>
              <a:cs typeface="Times New Roman" panose="02020603050405020304" pitchFamily="18" charset="0"/>
            </a:endParaRPr>
          </a:p>
        </p:txBody>
      </p:sp>
      <p:sp>
        <p:nvSpPr>
          <p:cNvPr id="10" name="TextBox 9"/>
          <p:cNvSpPr txBox="1"/>
          <p:nvPr/>
        </p:nvSpPr>
        <p:spPr>
          <a:xfrm>
            <a:off x="1018652" y="2132856"/>
            <a:ext cx="7774209" cy="3693319"/>
          </a:xfrm>
          <a:prstGeom prst="rect">
            <a:avLst/>
          </a:prstGeom>
          <a:noFill/>
        </p:spPr>
        <p:txBody>
          <a:bodyPr wrap="square" rtlCol="0">
            <a:spAutoFit/>
          </a:bodyPr>
          <a:lstStyle/>
          <a:p>
            <a:pPr algn="just" defTabSz="432000"/>
            <a:r>
              <a:rPr lang="ru-RU" dirty="0" smtClean="0">
                <a:latin typeface="Times New Roman" panose="02020603050405020304" pitchFamily="18" charset="0"/>
                <a:cs typeface="Times New Roman" panose="02020603050405020304" pitchFamily="18" charset="0"/>
              </a:rPr>
              <a:t>7</a:t>
            </a:r>
            <a:r>
              <a:rPr lang="ru-RU" dirty="0">
                <a:latin typeface="Times New Roman" panose="02020603050405020304" pitchFamily="18" charset="0"/>
                <a:cs typeface="Times New Roman" panose="02020603050405020304" pitchFamily="18" charset="0"/>
              </a:rPr>
              <a:t>) Имеют место факты отсутствия на запорной арматуре технологических трубопроводов (задвижках) индикаторов крайних положений «открыто-закрыто». Далеко не всегда существует 100% гарантия полного закрытия задвижки, например, по причине отложений нафталина  в коксохимическом производстве. Неполное закрытие задвижки в случае, когда она должна быть полностью закрыта, может стать причиной опасных ситуаций, таких как «хлопки» в рабочем пространстве газовых печей при их розжиге, выбросы продуктов из хранилищ при проведении технологических операций и операций по ремонту и обслуживанию. Поэтому при осуществлении производственного контроля целесообразно выявить такие «критически важные» задвижки и принять меры по установке индикаторов (например, световой), которые сигнализировали бы работникам о 100% закрытии соответствующей </a:t>
            </a:r>
            <a:r>
              <a:rPr lang="ru-RU" dirty="0" smtClean="0">
                <a:latin typeface="Times New Roman" panose="02020603050405020304" pitchFamily="18" charset="0"/>
                <a:cs typeface="Times New Roman" panose="02020603050405020304" pitchFamily="18" charset="0"/>
              </a:rPr>
              <a:t>задвижки</a:t>
            </a:r>
            <a:r>
              <a:rPr lang="ru-RU"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6575160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Федеральная служба по экологическому, технологическому и атомному надзору РОСТЕХНАДЗОР"/>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3" y="47626"/>
            <a:ext cx="1162051" cy="1362075"/>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1557906" y="190381"/>
            <a:ext cx="7234956" cy="646331"/>
          </a:xfrm>
          <a:prstGeom prst="rect">
            <a:avLst/>
          </a:prstGeom>
          <a:noFill/>
        </p:spPr>
        <p:txBody>
          <a:bodyPr wrap="square" rtlCol="0">
            <a:spAutoFit/>
          </a:bodyPr>
          <a:lstStyle/>
          <a:p>
            <a:pPr algn="ctr"/>
            <a:r>
              <a:rPr lang="ru-RU" sz="1200" b="1" dirty="0">
                <a:latin typeface="Times New Roman" panose="02020603050405020304" pitchFamily="18" charset="0"/>
                <a:cs typeface="Times New Roman" panose="02020603050405020304" pitchFamily="18" charset="0"/>
              </a:rPr>
              <a:t>«Оценка состояния промышленной безопасности на металлургических предприятиях Вологодской области на основе результатов осуществления федерального государственного надзора в области промышленной безопасности, сведений об уровне аварийности и травматизма»</a:t>
            </a:r>
            <a:endParaRPr lang="ru-RU" sz="1200" dirty="0">
              <a:solidFill>
                <a:srgbClr val="0070C0"/>
              </a:solidFill>
              <a:latin typeface="Times New Roman" panose="02020603050405020304" pitchFamily="18" charset="0"/>
              <a:cs typeface="Times New Roman" panose="02020603050405020304" pitchFamily="18" charset="0"/>
            </a:endParaRPr>
          </a:p>
        </p:txBody>
      </p:sp>
      <p:sp>
        <p:nvSpPr>
          <p:cNvPr id="9" name="Объект 1"/>
          <p:cNvSpPr>
            <a:spLocks noGrp="1"/>
          </p:cNvSpPr>
          <p:nvPr>
            <p:ph idx="1"/>
          </p:nvPr>
        </p:nvSpPr>
        <p:spPr>
          <a:xfrm>
            <a:off x="1115616" y="1124744"/>
            <a:ext cx="7677246" cy="720080"/>
          </a:xfrm>
        </p:spPr>
        <p:txBody>
          <a:bodyPr/>
          <a:lstStyle/>
          <a:p>
            <a:pPr indent="0" algn="just">
              <a:lnSpc>
                <a:spcPct val="115000"/>
              </a:lnSpc>
              <a:spcAft>
                <a:spcPts val="0"/>
              </a:spcAft>
              <a:buNone/>
            </a:pPr>
            <a:r>
              <a:rPr lang="ru-RU" sz="1800" b="1" dirty="0">
                <a:latin typeface="Times New Roman" panose="02020603050405020304" pitchFamily="18" charset="0"/>
                <a:cs typeface="Times New Roman" panose="02020603050405020304" pitchFamily="18" charset="0"/>
              </a:rPr>
              <a:t>3. Основные проблемные вопросы, возникающие в рамках осуществления контрольной (надзорной) деятельности</a:t>
            </a:r>
            <a:endParaRPr lang="ru-RU" sz="1700" b="1" dirty="0">
              <a:latin typeface="Times New Roman" panose="02020603050405020304" pitchFamily="18" charset="0"/>
              <a:cs typeface="Times New Roman" panose="02020603050405020304" pitchFamily="18" charset="0"/>
            </a:endParaRPr>
          </a:p>
        </p:txBody>
      </p:sp>
      <p:sp>
        <p:nvSpPr>
          <p:cNvPr id="10" name="TextBox 9"/>
          <p:cNvSpPr txBox="1"/>
          <p:nvPr/>
        </p:nvSpPr>
        <p:spPr>
          <a:xfrm>
            <a:off x="1018652" y="2132856"/>
            <a:ext cx="7774209" cy="3970318"/>
          </a:xfrm>
          <a:prstGeom prst="rect">
            <a:avLst/>
          </a:prstGeom>
          <a:noFill/>
        </p:spPr>
        <p:txBody>
          <a:bodyPr wrap="square" rtlCol="0">
            <a:spAutoFit/>
          </a:bodyPr>
          <a:lstStyle/>
          <a:p>
            <a:pPr algn="just"/>
            <a:r>
              <a:rPr lang="ru-RU" dirty="0" smtClean="0">
                <a:latin typeface="Times New Roman" panose="02020603050405020304" pitchFamily="18" charset="0"/>
                <a:cs typeface="Times New Roman" panose="02020603050405020304" pitchFamily="18" charset="0"/>
              </a:rPr>
              <a:t>8</a:t>
            </a:r>
            <a:r>
              <a:rPr lang="ru-RU" dirty="0">
                <a:latin typeface="Times New Roman" panose="02020603050405020304" pitchFamily="18" charset="0"/>
                <a:cs typeface="Times New Roman" panose="02020603050405020304" pitchFamily="18" charset="0"/>
              </a:rPr>
              <a:t>) Недостаточно быстрыми темпами осуществляется приведение ОПО в соответствие требованиям ФНП «Правила безопасности процессов получения или применения металлов», </a:t>
            </a:r>
            <a:r>
              <a:rPr lang="ru-RU" dirty="0" smtClean="0">
                <a:latin typeface="Times New Roman" panose="02020603050405020304" pitchFamily="18" charset="0"/>
                <a:cs typeface="Times New Roman" panose="02020603050405020304" pitchFamily="18" charset="0"/>
              </a:rPr>
              <a:t>утвержденными </a:t>
            </a:r>
            <a:r>
              <a:rPr lang="ru-RU" dirty="0">
                <a:latin typeface="Times New Roman" panose="02020603050405020304" pitchFamily="18" charset="0"/>
                <a:cs typeface="Times New Roman" panose="02020603050405020304" pitchFamily="18" charset="0"/>
              </a:rPr>
              <a:t>приказом </a:t>
            </a:r>
            <a:r>
              <a:rPr lang="ru-RU" dirty="0" err="1">
                <a:latin typeface="Times New Roman" panose="02020603050405020304" pitchFamily="18" charset="0"/>
                <a:cs typeface="Times New Roman" panose="02020603050405020304" pitchFamily="18" charset="0"/>
              </a:rPr>
              <a:t>Ростехнадзора</a:t>
            </a:r>
            <a:r>
              <a:rPr lang="ru-RU" dirty="0">
                <a:latin typeface="Times New Roman" panose="02020603050405020304" pitchFamily="18" charset="0"/>
                <a:cs typeface="Times New Roman" panose="02020603050405020304" pitchFamily="18" charset="0"/>
              </a:rPr>
              <a:t> от 09.12.2020 № 512 (ФНП 512). Более того, отмечаются случаи сознательного отказа от приведения объектов в соответствие </a:t>
            </a:r>
            <a:r>
              <a:rPr lang="ru-RU" dirty="0" smtClean="0">
                <a:latin typeface="Times New Roman" panose="02020603050405020304" pitchFamily="18" charset="0"/>
                <a:cs typeface="Times New Roman" panose="02020603050405020304" pitchFamily="18" charset="0"/>
              </a:rPr>
              <a:t>Правилами </a:t>
            </a:r>
            <a:r>
              <a:rPr lang="ru-RU" dirty="0">
                <a:latin typeface="Times New Roman" panose="02020603050405020304" pitchFamily="18" charset="0"/>
                <a:cs typeface="Times New Roman" panose="02020603050405020304" pitchFamily="18" charset="0"/>
              </a:rPr>
              <a:t>со ссылкой на то, что оборудование введено в эксплуатацию до вступления в силу правил, разработано по старому проекту, которым не были предусмотрены меры безопасности. Однако, предприятия не учитывают, что оборудование эксплуатируется здесь и сейчас, а Правила действуют и обязательны для исполнения на всей территории Российской Федерации. Данная позиция отвечает лишь интересам финансовых директоров, т.к. позволяет экономить финансовые средства, но явно противоречит интересам промышленной безопасности. Меры по приведению ОПО в соответствие требованиям ФНП 512 должны быть ускорены.</a:t>
            </a:r>
          </a:p>
        </p:txBody>
      </p:sp>
    </p:spTree>
    <p:extLst>
      <p:ext uri="{BB962C8B-B14F-4D97-AF65-F5344CB8AC3E}">
        <p14:creationId xmlns:p14="http://schemas.microsoft.com/office/powerpoint/2010/main" val="18056489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Федеральная служба по экологическому, технологическому и атомному надзору РОСТЕХНАДЗОР"/>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3" y="47626"/>
            <a:ext cx="1162051" cy="136207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1557906" y="190381"/>
            <a:ext cx="7234956" cy="646331"/>
          </a:xfrm>
          <a:prstGeom prst="rect">
            <a:avLst/>
          </a:prstGeom>
          <a:noFill/>
        </p:spPr>
        <p:txBody>
          <a:bodyPr wrap="square" rtlCol="0">
            <a:spAutoFit/>
          </a:bodyPr>
          <a:lstStyle/>
          <a:p>
            <a:pPr algn="ctr"/>
            <a:r>
              <a:rPr lang="ru-RU" sz="1200" b="1" dirty="0">
                <a:latin typeface="Times New Roman" panose="02020603050405020304" pitchFamily="18" charset="0"/>
                <a:cs typeface="Times New Roman" panose="02020603050405020304" pitchFamily="18" charset="0"/>
              </a:rPr>
              <a:t>«Оценка состояния промышленной безопасности на металлургических предприятиях Вологодской области на основе результатов осуществления федерального государственного надзора в области промышленной безопасности, сведений об уровне аварийности и травматизма»</a:t>
            </a:r>
            <a:endParaRPr lang="ru-RU" sz="1200" dirty="0">
              <a:solidFill>
                <a:srgbClr val="0070C0"/>
              </a:solidFill>
              <a:latin typeface="Times New Roman" panose="02020603050405020304" pitchFamily="18" charset="0"/>
              <a:cs typeface="Times New Roman" panose="02020603050405020304" pitchFamily="18" charset="0"/>
            </a:endParaRPr>
          </a:p>
        </p:txBody>
      </p:sp>
      <p:sp>
        <p:nvSpPr>
          <p:cNvPr id="6" name="Объект 1"/>
          <p:cNvSpPr>
            <a:spLocks noGrp="1"/>
          </p:cNvSpPr>
          <p:nvPr>
            <p:ph idx="1"/>
          </p:nvPr>
        </p:nvSpPr>
        <p:spPr>
          <a:xfrm>
            <a:off x="1115616" y="1124744"/>
            <a:ext cx="7677246" cy="720080"/>
          </a:xfrm>
        </p:spPr>
        <p:txBody>
          <a:bodyPr/>
          <a:lstStyle/>
          <a:p>
            <a:pPr indent="0" algn="just">
              <a:lnSpc>
                <a:spcPct val="115000"/>
              </a:lnSpc>
              <a:spcAft>
                <a:spcPts val="0"/>
              </a:spcAft>
              <a:buNone/>
            </a:pPr>
            <a:r>
              <a:rPr lang="ru-RU" sz="1800" b="1" dirty="0">
                <a:latin typeface="Times New Roman" panose="02020603050405020304" pitchFamily="18" charset="0"/>
                <a:cs typeface="Times New Roman" panose="02020603050405020304" pitchFamily="18" charset="0"/>
              </a:rPr>
              <a:t>3. Основные проблемные вопросы, возникающие в рамках осуществления контрольной (надзорной) деятельности</a:t>
            </a:r>
            <a:endParaRPr lang="ru-RU" sz="1700" b="1" dirty="0">
              <a:latin typeface="Times New Roman" panose="02020603050405020304" pitchFamily="18" charset="0"/>
              <a:cs typeface="Times New Roman" panose="02020603050405020304" pitchFamily="18" charset="0"/>
            </a:endParaRPr>
          </a:p>
        </p:txBody>
      </p:sp>
      <p:sp>
        <p:nvSpPr>
          <p:cNvPr id="7" name="TextBox 6"/>
          <p:cNvSpPr txBox="1"/>
          <p:nvPr/>
        </p:nvSpPr>
        <p:spPr>
          <a:xfrm>
            <a:off x="1018652" y="2132856"/>
            <a:ext cx="7774209" cy="3693319"/>
          </a:xfrm>
          <a:prstGeom prst="rect">
            <a:avLst/>
          </a:prstGeom>
          <a:noFill/>
        </p:spPr>
        <p:txBody>
          <a:bodyPr wrap="square" rtlCol="0">
            <a:spAutoFit/>
          </a:bodyPr>
          <a:lstStyle/>
          <a:p>
            <a:pPr algn="just"/>
            <a:r>
              <a:rPr lang="ru-RU" dirty="0">
                <a:latin typeface="Times New Roman" panose="02020603050405020304" pitchFamily="18" charset="0"/>
                <a:cs typeface="Times New Roman" panose="02020603050405020304" pitchFamily="18" charset="0"/>
              </a:rPr>
              <a:t>9) </a:t>
            </a:r>
            <a:r>
              <a:rPr lang="ru-RU" dirty="0" smtClean="0">
                <a:latin typeface="Times New Roman" panose="02020603050405020304" pitchFamily="18" charset="0"/>
                <a:cs typeface="Times New Roman" panose="02020603050405020304" pitchFamily="18" charset="0"/>
              </a:rPr>
              <a:t>Проблемным </a:t>
            </a:r>
            <a:r>
              <a:rPr lang="ru-RU" dirty="0">
                <a:latin typeface="Times New Roman" panose="02020603050405020304" pitchFamily="18" charset="0"/>
                <a:cs typeface="Times New Roman" panose="02020603050405020304" pitchFamily="18" charset="0"/>
              </a:rPr>
              <a:t>вопросом является недостаточная численность служб производственного контроля. На крупных предприятиях отмечаются случаи, когда за работником, ответственным за осуществление производственного контроля, закреплено столько участков и цехов, что качественное осуществление производственного контроля невозможно физически. На малых и средних предприятиях вообще могут отсутствовать специалисты, для которых производственный контроль является основным и единственным видом деятельности. Зачастую на одного менеджера возложены функции не только в области промышленной безопасности, но и </a:t>
            </a:r>
            <a:r>
              <a:rPr lang="ru-RU" dirty="0" smtClean="0">
                <a:latin typeface="Times New Roman" panose="02020603050405020304" pitchFamily="18" charset="0"/>
                <a:cs typeface="Times New Roman" panose="02020603050405020304" pitchFamily="18" charset="0"/>
              </a:rPr>
              <a:t>в области охраны </a:t>
            </a:r>
            <a:r>
              <a:rPr lang="ru-RU" dirty="0">
                <a:latin typeface="Times New Roman" panose="02020603050405020304" pitchFamily="18" charset="0"/>
                <a:cs typeface="Times New Roman" panose="02020603050405020304" pitchFamily="18" charset="0"/>
              </a:rPr>
              <a:t>труда, </a:t>
            </a:r>
            <a:r>
              <a:rPr lang="ru-RU" dirty="0" smtClean="0">
                <a:latin typeface="Times New Roman" panose="02020603050405020304" pitchFamily="18" charset="0"/>
                <a:cs typeface="Times New Roman" panose="02020603050405020304" pitchFamily="18" charset="0"/>
              </a:rPr>
              <a:t>пожарной </a:t>
            </a:r>
            <a:r>
              <a:rPr lang="ru-RU" dirty="0">
                <a:latin typeface="Times New Roman" panose="02020603050405020304" pitchFamily="18" charset="0"/>
                <a:cs typeface="Times New Roman" panose="02020603050405020304" pitchFamily="18" charset="0"/>
              </a:rPr>
              <a:t>безопасности, </a:t>
            </a:r>
            <a:r>
              <a:rPr lang="ru-RU" dirty="0" smtClean="0">
                <a:latin typeface="Times New Roman" panose="02020603050405020304" pitchFamily="18" charset="0"/>
                <a:cs typeface="Times New Roman" panose="02020603050405020304" pitchFamily="18" charset="0"/>
              </a:rPr>
              <a:t>экологии</a:t>
            </a:r>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охраны </a:t>
            </a:r>
            <a:r>
              <a:rPr lang="ru-RU" dirty="0">
                <a:latin typeface="Times New Roman" panose="02020603050405020304" pitchFamily="18" charset="0"/>
                <a:cs typeface="Times New Roman" panose="02020603050405020304" pitchFamily="18" charset="0"/>
              </a:rPr>
              <a:t>окружающей </a:t>
            </a:r>
            <a:r>
              <a:rPr lang="ru-RU" dirty="0" smtClean="0">
                <a:latin typeface="Times New Roman" panose="02020603050405020304" pitchFamily="18" charset="0"/>
                <a:cs typeface="Times New Roman" panose="02020603050405020304" pitchFamily="18" charset="0"/>
              </a:rPr>
              <a:t>среды </a:t>
            </a:r>
            <a:r>
              <a:rPr lang="ru-RU" dirty="0">
                <a:latin typeface="Times New Roman" panose="02020603050405020304" pitchFamily="18" charset="0"/>
                <a:cs typeface="Times New Roman" panose="02020603050405020304" pitchFamily="18" charset="0"/>
              </a:rPr>
              <a:t>и менеджмента качества одновременно. В такой ситуации сложно говорить о качественном осуществлении производственного контроля.</a:t>
            </a:r>
          </a:p>
        </p:txBody>
      </p:sp>
    </p:spTree>
    <p:extLst>
      <p:ext uri="{BB962C8B-B14F-4D97-AF65-F5344CB8AC3E}">
        <p14:creationId xmlns:p14="http://schemas.microsoft.com/office/powerpoint/2010/main" val="4711111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Федеральная служба по экологическому, технологическому и атомному надзору РОСТЕХНАДЗОР"/>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3" y="47626"/>
            <a:ext cx="1162051" cy="136207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557906" y="405497"/>
            <a:ext cx="7234956" cy="646331"/>
          </a:xfrm>
          <a:prstGeom prst="rect">
            <a:avLst/>
          </a:prstGeom>
          <a:noFill/>
        </p:spPr>
        <p:txBody>
          <a:bodyPr wrap="square" rtlCol="0">
            <a:spAutoFit/>
          </a:bodyPr>
          <a:lstStyle/>
          <a:p>
            <a:pPr algn="ctr"/>
            <a:r>
              <a:rPr lang="ru-RU" sz="1200" b="1" dirty="0">
                <a:latin typeface="Times New Roman" panose="02020603050405020304" pitchFamily="18" charset="0"/>
                <a:cs typeface="Times New Roman" panose="02020603050405020304" pitchFamily="18" charset="0"/>
              </a:rPr>
              <a:t>«Оценка состояния промышленной безопасности на металлургических предприятиях Вологодской области на основе результатов осуществления федерального государственного надзора в области промышленной безопасности, сведений об уровне аварийности и травматизма»</a:t>
            </a:r>
            <a:endParaRPr lang="ru-RU" sz="1200" dirty="0">
              <a:solidFill>
                <a:srgbClr val="0070C0"/>
              </a:solidFill>
              <a:latin typeface="Times New Roman" panose="02020603050405020304" pitchFamily="18" charset="0"/>
              <a:cs typeface="Times New Roman" panose="02020603050405020304" pitchFamily="18" charset="0"/>
            </a:endParaRPr>
          </a:p>
        </p:txBody>
      </p:sp>
      <p:sp>
        <p:nvSpPr>
          <p:cNvPr id="2" name="Объект 1"/>
          <p:cNvSpPr>
            <a:spLocks noGrp="1"/>
          </p:cNvSpPr>
          <p:nvPr>
            <p:ph idx="1"/>
          </p:nvPr>
        </p:nvSpPr>
        <p:spPr>
          <a:xfrm>
            <a:off x="467544" y="1700808"/>
            <a:ext cx="8229600" cy="4525963"/>
          </a:xfrm>
        </p:spPr>
        <p:txBody>
          <a:bodyPr/>
          <a:lstStyle/>
          <a:p>
            <a:pPr marL="0" indent="0" algn="ctr">
              <a:buNone/>
            </a:pPr>
            <a:endParaRPr lang="ru-RU" dirty="0" smtClean="0"/>
          </a:p>
          <a:p>
            <a:pPr marL="0" indent="0" algn="ctr">
              <a:buNone/>
            </a:pPr>
            <a:endParaRPr lang="ru-RU" dirty="0"/>
          </a:p>
          <a:p>
            <a:pPr marL="0" indent="0" algn="ctr">
              <a:buNone/>
            </a:pPr>
            <a:r>
              <a:rPr lang="ru-RU" sz="2000" dirty="0" smtClean="0">
                <a:latin typeface="Times New Roman" panose="02020603050405020304" pitchFamily="18" charset="0"/>
                <a:cs typeface="Times New Roman" panose="02020603050405020304" pitchFamily="18" charset="0"/>
              </a:rPr>
              <a:t>Спасибо за внимание</a:t>
            </a:r>
            <a:r>
              <a:rPr lang="en-US" sz="2000" dirty="0" smtClean="0">
                <a:latin typeface="Times New Roman" panose="02020603050405020304" pitchFamily="18" charset="0"/>
                <a:cs typeface="Times New Roman" panose="02020603050405020304" pitchFamily="18" charset="0"/>
              </a:rPr>
              <a:t>.</a:t>
            </a: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491003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Федеральная служба по экологическому, технологическому и атомному надзору РОСТЕХНАДЗОР"/>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44624"/>
            <a:ext cx="1162051" cy="136207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475656" y="405497"/>
            <a:ext cx="7234956" cy="646331"/>
          </a:xfrm>
          <a:prstGeom prst="rect">
            <a:avLst/>
          </a:prstGeom>
          <a:noFill/>
        </p:spPr>
        <p:txBody>
          <a:bodyPr wrap="square" rtlCol="0">
            <a:spAutoFit/>
          </a:bodyPr>
          <a:lstStyle/>
          <a:p>
            <a:pPr algn="ctr"/>
            <a:r>
              <a:rPr lang="ru-RU" sz="1200" b="1" dirty="0">
                <a:latin typeface="Times New Roman" panose="02020603050405020304" pitchFamily="18" charset="0"/>
                <a:cs typeface="Times New Roman" panose="02020603050405020304" pitchFamily="18" charset="0"/>
              </a:rPr>
              <a:t>«Оценка состояния промышленной безопасности на металлургических предприятиях Вологодской области на основе результатов осуществления федерального государственного надзора в области промышленной безопасности, сведений об уровне аварийности и травматизма»</a:t>
            </a:r>
            <a:endParaRPr lang="ru-RU" sz="1200" dirty="0">
              <a:solidFill>
                <a:srgbClr val="0070C0"/>
              </a:solidFill>
              <a:latin typeface="Times New Roman" panose="02020603050405020304" pitchFamily="18" charset="0"/>
              <a:cs typeface="Times New Roman" panose="02020603050405020304" pitchFamily="18" charset="0"/>
            </a:endParaRPr>
          </a:p>
        </p:txBody>
      </p:sp>
      <p:sp>
        <p:nvSpPr>
          <p:cNvPr id="2" name="Объект 1"/>
          <p:cNvSpPr>
            <a:spLocks noGrp="1"/>
          </p:cNvSpPr>
          <p:nvPr>
            <p:ph idx="1"/>
          </p:nvPr>
        </p:nvSpPr>
        <p:spPr>
          <a:xfrm>
            <a:off x="362679" y="1556792"/>
            <a:ext cx="8424936" cy="773598"/>
          </a:xfrm>
        </p:spPr>
        <p:txBody>
          <a:bodyPr/>
          <a:lstStyle/>
          <a:p>
            <a:pPr indent="0" algn="ctr">
              <a:lnSpc>
                <a:spcPct val="115000"/>
              </a:lnSpc>
              <a:spcAft>
                <a:spcPts val="0"/>
              </a:spcAft>
              <a:buNone/>
            </a:pPr>
            <a:r>
              <a:rPr lang="ru-RU" sz="1800" b="1" dirty="0" smtClean="0">
                <a:latin typeface="Times New Roman" panose="02020603050405020304" pitchFamily="18" charset="0"/>
                <a:cs typeface="Times New Roman" panose="02020603050405020304" pitchFamily="18" charset="0"/>
              </a:rPr>
              <a:t>1. </a:t>
            </a:r>
            <a:r>
              <a:rPr lang="ru-RU" sz="1800" b="1" dirty="0">
                <a:latin typeface="Times New Roman" panose="02020603050405020304" pitchFamily="18" charset="0"/>
                <a:cs typeface="Times New Roman" panose="02020603050405020304" pitchFamily="18" charset="0"/>
              </a:rPr>
              <a:t>Краткая сводка по предприятиям металлургической промышленности на территории Вологодской области</a:t>
            </a:r>
            <a:endParaRPr lang="ru-RU" sz="1700" b="1" dirty="0">
              <a:latin typeface="Times New Roman" panose="02020603050405020304" pitchFamily="18" charset="0"/>
              <a:cs typeface="Times New Roman" panose="02020603050405020304" pitchFamily="18" charset="0"/>
            </a:endParaRPr>
          </a:p>
        </p:txBody>
      </p:sp>
      <p:sp>
        <p:nvSpPr>
          <p:cNvPr id="7" name="TextBox 6"/>
          <p:cNvSpPr txBox="1"/>
          <p:nvPr/>
        </p:nvSpPr>
        <p:spPr>
          <a:xfrm>
            <a:off x="988378" y="2492896"/>
            <a:ext cx="7616070" cy="2585323"/>
          </a:xfrm>
          <a:prstGeom prst="rect">
            <a:avLst/>
          </a:prstGeom>
          <a:noFill/>
        </p:spPr>
        <p:txBody>
          <a:bodyPr wrap="square" rtlCol="0">
            <a:spAutoFit/>
          </a:bodyPr>
          <a:lstStyle/>
          <a:p>
            <a:pPr algn="just" defTabSz="432000"/>
            <a:r>
              <a:rPr lang="ru-RU" dirty="0" smtClean="0">
                <a:latin typeface="Times New Roman" panose="02020603050405020304" pitchFamily="18" charset="0"/>
                <a:cs typeface="Times New Roman" panose="02020603050405020304" pitchFamily="18" charset="0"/>
              </a:rPr>
              <a:t>	На </a:t>
            </a:r>
            <a:r>
              <a:rPr lang="ru-RU" dirty="0">
                <a:latin typeface="Times New Roman" panose="02020603050405020304" pitchFamily="18" charset="0"/>
                <a:cs typeface="Times New Roman" panose="02020603050405020304" pitchFamily="18" charset="0"/>
              </a:rPr>
              <a:t>сегодняшний день в государственном реестре ОПО зарегистрированы 10 организаций, эксплуатирующих 43 опасных производственных объекта металлургической промышленности на территории Вологодской области, из </a:t>
            </a:r>
            <a:r>
              <a:rPr lang="ru-RU" dirty="0" smtClean="0">
                <a:latin typeface="Times New Roman" panose="02020603050405020304" pitchFamily="18" charset="0"/>
                <a:cs typeface="Times New Roman" panose="02020603050405020304" pitchFamily="18" charset="0"/>
              </a:rPr>
              <a:t>которых: </a:t>
            </a:r>
            <a:r>
              <a:rPr lang="ru-RU" dirty="0">
                <a:latin typeface="Times New Roman" panose="02020603050405020304" pitchFamily="18" charset="0"/>
                <a:cs typeface="Times New Roman" panose="02020603050405020304" pitchFamily="18" charset="0"/>
              </a:rPr>
              <a:t>5 </a:t>
            </a:r>
            <a:r>
              <a:rPr lang="ru-RU" b="1" dirty="0">
                <a:latin typeface="Times New Roman" panose="02020603050405020304" pitchFamily="18" charset="0"/>
                <a:cs typeface="Times New Roman" panose="02020603050405020304" pitchFamily="18" charset="0"/>
              </a:rPr>
              <a:t>-</a:t>
            </a:r>
            <a:r>
              <a:rPr lang="ru-RU" dirty="0">
                <a:latin typeface="Times New Roman" panose="02020603050405020304" pitchFamily="18" charset="0"/>
                <a:cs typeface="Times New Roman" panose="02020603050405020304" pitchFamily="18" charset="0"/>
              </a:rPr>
              <a:t> Ι класса опасности, 9 – ΙΙ класса, 29 – ΙΙΙ класса. </a:t>
            </a:r>
          </a:p>
          <a:p>
            <a:pPr algn="just" defTabSz="432000"/>
            <a:r>
              <a:rPr lang="ru-RU" dirty="0">
                <a:latin typeface="Times New Roman" panose="02020603050405020304" pitchFamily="18" charset="0"/>
                <a:cs typeface="Times New Roman" panose="02020603050405020304" pitchFamily="18" charset="0"/>
              </a:rPr>
              <a:t>	</a:t>
            </a:r>
            <a:r>
              <a:rPr lang="ru-RU" dirty="0"/>
              <a:t> </a:t>
            </a:r>
            <a:r>
              <a:rPr lang="ru-RU" dirty="0">
                <a:latin typeface="Times New Roman" panose="02020603050405020304" pitchFamily="18" charset="0"/>
                <a:cs typeface="Times New Roman" panose="02020603050405020304" pitchFamily="18" charset="0"/>
              </a:rPr>
              <a:t>Основными </a:t>
            </a:r>
            <a:r>
              <a:rPr lang="ru-RU" dirty="0" smtClean="0">
                <a:latin typeface="Times New Roman" panose="02020603050405020304" pitchFamily="18" charset="0"/>
                <a:cs typeface="Times New Roman" panose="02020603050405020304" pitchFamily="18" charset="0"/>
              </a:rPr>
              <a:t>предприятиями, </a:t>
            </a:r>
            <a:r>
              <a:rPr lang="ru-RU" dirty="0">
                <a:latin typeface="Times New Roman" panose="02020603050405020304" pitchFamily="18" charset="0"/>
                <a:cs typeface="Times New Roman" panose="02020603050405020304" pitchFamily="18" charset="0"/>
              </a:rPr>
              <a:t>эксплуатирующими опасные производственные объекты металлургической промышленности на территории Вологодской </a:t>
            </a:r>
            <a:r>
              <a:rPr lang="ru-RU" dirty="0" smtClean="0">
                <a:latin typeface="Times New Roman" panose="02020603050405020304" pitchFamily="18" charset="0"/>
                <a:cs typeface="Times New Roman" panose="02020603050405020304" pitchFamily="18" charset="0"/>
              </a:rPr>
              <a:t>области, </a:t>
            </a:r>
            <a:r>
              <a:rPr lang="ru-RU" dirty="0">
                <a:latin typeface="Times New Roman" panose="02020603050405020304" pitchFamily="18" charset="0"/>
                <a:cs typeface="Times New Roman" panose="02020603050405020304" pitchFamily="18" charset="0"/>
              </a:rPr>
              <a:t>являются ПАО «Северсталь», ОАО «Северсталь-Метиз», ООО «</a:t>
            </a:r>
            <a:r>
              <a:rPr lang="ru-RU" dirty="0" err="1">
                <a:latin typeface="Times New Roman" panose="02020603050405020304" pitchFamily="18" charset="0"/>
                <a:cs typeface="Times New Roman" panose="02020603050405020304" pitchFamily="18" charset="0"/>
              </a:rPr>
              <a:t>Рутгерс-Севертар</a:t>
            </a:r>
            <a:r>
              <a:rPr lang="ru-RU" dirty="0">
                <a:latin typeface="Times New Roman" panose="02020603050405020304" pitchFamily="18" charset="0"/>
                <a:cs typeface="Times New Roman" panose="02020603050405020304" pitchFamily="18" charset="0"/>
              </a:rPr>
              <a:t>»</a:t>
            </a:r>
            <a:r>
              <a:rPr lang="ru-RU"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428960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Федеральная служба по экологическому, технологическому и атомному надзору РОСТЕХНАДЗОР"/>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44624"/>
            <a:ext cx="1162051" cy="136207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557906" y="476672"/>
            <a:ext cx="7234956" cy="646331"/>
          </a:xfrm>
          <a:prstGeom prst="rect">
            <a:avLst/>
          </a:prstGeom>
          <a:noFill/>
        </p:spPr>
        <p:txBody>
          <a:bodyPr wrap="square" rtlCol="0">
            <a:spAutoFit/>
          </a:bodyPr>
          <a:lstStyle/>
          <a:p>
            <a:pPr algn="ctr"/>
            <a:r>
              <a:rPr lang="ru-RU" sz="1200" b="1" dirty="0">
                <a:latin typeface="Times New Roman" panose="02020603050405020304" pitchFamily="18" charset="0"/>
                <a:cs typeface="Times New Roman" panose="02020603050405020304" pitchFamily="18" charset="0"/>
              </a:rPr>
              <a:t>«Оценка состояния промышленной безопасности на металлургических предприятиях Вологодской области на основе результатов осуществления федерального государственного надзора в области промышленной безопасности, сведений об уровне аварийности и травматизма»</a:t>
            </a:r>
            <a:endParaRPr lang="ru-RU" sz="1200" dirty="0">
              <a:solidFill>
                <a:srgbClr val="0070C0"/>
              </a:solidFill>
              <a:latin typeface="Times New Roman" panose="02020603050405020304" pitchFamily="18" charset="0"/>
              <a:cs typeface="Times New Roman" panose="02020603050405020304" pitchFamily="18" charset="0"/>
            </a:endParaRPr>
          </a:p>
        </p:txBody>
      </p:sp>
      <p:sp>
        <p:nvSpPr>
          <p:cNvPr id="9" name="TextBox 8"/>
          <p:cNvSpPr txBox="1"/>
          <p:nvPr/>
        </p:nvSpPr>
        <p:spPr>
          <a:xfrm>
            <a:off x="1043608" y="2636912"/>
            <a:ext cx="7704856" cy="3139321"/>
          </a:xfrm>
          <a:prstGeom prst="rect">
            <a:avLst/>
          </a:prstGeom>
          <a:noFill/>
        </p:spPr>
        <p:txBody>
          <a:bodyPr wrap="square" rtlCol="0">
            <a:spAutoFit/>
          </a:bodyPr>
          <a:lstStyle/>
          <a:p>
            <a:pPr algn="just" defTabSz="540000"/>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Среди металлургических предприятий самое </a:t>
            </a:r>
            <a:r>
              <a:rPr lang="ru-RU" dirty="0" smtClean="0">
                <a:latin typeface="Times New Roman" panose="02020603050405020304" pitchFamily="18" charset="0"/>
                <a:cs typeface="Times New Roman" panose="02020603050405020304" pitchFamily="18" charset="0"/>
              </a:rPr>
              <a:t>крупное - </a:t>
            </a:r>
            <a:r>
              <a:rPr lang="ru-RU" dirty="0">
                <a:latin typeface="Times New Roman" panose="02020603050405020304" pitchFamily="18" charset="0"/>
                <a:cs typeface="Times New Roman" panose="02020603050405020304" pitchFamily="18" charset="0"/>
              </a:rPr>
              <a:t>ПАО «</a:t>
            </a:r>
            <a:r>
              <a:rPr lang="ru-RU" dirty="0" smtClean="0">
                <a:latin typeface="Times New Roman" panose="02020603050405020304" pitchFamily="18" charset="0"/>
                <a:cs typeface="Times New Roman" panose="02020603050405020304" pitchFamily="18" charset="0"/>
              </a:rPr>
              <a:t>Северсталь» - единственный </a:t>
            </a:r>
            <a:r>
              <a:rPr lang="ru-RU" dirty="0">
                <a:latin typeface="Times New Roman" panose="02020603050405020304" pitchFamily="18" charset="0"/>
                <a:cs typeface="Times New Roman" panose="02020603050405020304" pitchFamily="18" charset="0"/>
              </a:rPr>
              <a:t>в Северо-Западном федеральном округе металлургический комбинат полного цикла, объем </a:t>
            </a:r>
            <a:r>
              <a:rPr lang="ru-RU" dirty="0" smtClean="0">
                <a:latin typeface="Times New Roman" panose="02020603050405020304" pitchFamily="18" charset="0"/>
                <a:cs typeface="Times New Roman" panose="02020603050405020304" pitchFamily="18" charset="0"/>
              </a:rPr>
              <a:t>производства которого составляет </a:t>
            </a:r>
            <a:r>
              <a:rPr lang="ru-RU" dirty="0">
                <a:latin typeface="Times New Roman" panose="02020603050405020304" pitchFamily="18" charset="0"/>
                <a:cs typeface="Times New Roman" panose="02020603050405020304" pitchFamily="18" charset="0"/>
              </a:rPr>
              <a:t>в среднем 10 млн. тонн стали в год. ПАО «Северсталь» эксплуатирует 4 ОПО I класса опасности: «Цех ректификации сырого бензола КАДП», «Цех улавливания химических продуктов КАДП», «Цех по производству проката холоднокатаного», «Участок воздухоразделительных установок УГЭ». </a:t>
            </a:r>
            <a:r>
              <a:rPr lang="ru-RU" dirty="0" smtClean="0">
                <a:latin typeface="Times New Roman" panose="02020603050405020304" pitchFamily="18" charset="0"/>
                <a:cs typeface="Times New Roman" panose="02020603050405020304" pitchFamily="18" charset="0"/>
              </a:rPr>
              <a:t>Среди </a:t>
            </a:r>
            <a:r>
              <a:rPr lang="ru-RU" dirty="0">
                <a:latin typeface="Times New Roman" panose="02020603050405020304" pitchFamily="18" charset="0"/>
                <a:cs typeface="Times New Roman" panose="02020603050405020304" pitchFamily="18" charset="0"/>
              </a:rPr>
              <a:t>ОПО IΙ класса опасности по степени потенциальной опасности в случае аварии следует выделить </a:t>
            </a:r>
            <a:r>
              <a:rPr lang="ru-RU" dirty="0" smtClean="0">
                <a:latin typeface="Times New Roman" panose="02020603050405020304" pitchFamily="18" charset="0"/>
                <a:cs typeface="Times New Roman" panose="02020603050405020304" pitchFamily="18" charset="0"/>
              </a:rPr>
              <a:t>ОПО </a:t>
            </a:r>
            <a:r>
              <a:rPr lang="ru-RU" dirty="0">
                <a:latin typeface="Times New Roman" panose="02020603050405020304" pitchFamily="18" charset="0"/>
                <a:cs typeface="Times New Roman" panose="02020603050405020304" pitchFamily="18" charset="0"/>
              </a:rPr>
              <a:t>«Цех конвертерный</a:t>
            </a:r>
            <a:r>
              <a:rPr lang="ru-RU" dirty="0" smtClean="0">
                <a:latin typeface="Times New Roman" panose="02020603050405020304" pitchFamily="18" charset="0"/>
                <a:cs typeface="Times New Roman" panose="02020603050405020304" pitchFamily="18" charset="0"/>
              </a:rPr>
              <a:t>» и </a:t>
            </a:r>
            <a:r>
              <a:rPr lang="ru-RU" dirty="0">
                <a:latin typeface="Times New Roman" panose="02020603050405020304" pitchFamily="18" charset="0"/>
                <a:cs typeface="Times New Roman" panose="02020603050405020304" pitchFamily="18" charset="0"/>
              </a:rPr>
              <a:t>«Площадка доменного цеха», на которых одновременно находится около 4000 тонн расплавленного </a:t>
            </a:r>
            <a:r>
              <a:rPr lang="ru-RU" dirty="0" smtClean="0">
                <a:latin typeface="Times New Roman" panose="02020603050405020304" pitchFamily="18" charset="0"/>
                <a:cs typeface="Times New Roman" panose="02020603050405020304" pitchFamily="18" charset="0"/>
              </a:rPr>
              <a:t>металла.</a:t>
            </a:r>
            <a:endParaRPr lang="ru-RU" dirty="0">
              <a:latin typeface="Times New Roman" panose="02020603050405020304" pitchFamily="18" charset="0"/>
              <a:cs typeface="Times New Roman" panose="02020603050405020304" pitchFamily="18" charset="0"/>
            </a:endParaRPr>
          </a:p>
        </p:txBody>
      </p:sp>
      <p:sp>
        <p:nvSpPr>
          <p:cNvPr id="10" name="Объект 1"/>
          <p:cNvSpPr>
            <a:spLocks noGrp="1"/>
          </p:cNvSpPr>
          <p:nvPr>
            <p:ph idx="1"/>
          </p:nvPr>
        </p:nvSpPr>
        <p:spPr>
          <a:xfrm>
            <a:off x="539553" y="1719298"/>
            <a:ext cx="8248062" cy="773598"/>
          </a:xfrm>
        </p:spPr>
        <p:txBody>
          <a:bodyPr/>
          <a:lstStyle/>
          <a:p>
            <a:pPr indent="0" algn="ctr">
              <a:lnSpc>
                <a:spcPct val="115000"/>
              </a:lnSpc>
              <a:spcAft>
                <a:spcPts val="0"/>
              </a:spcAft>
              <a:buNone/>
            </a:pPr>
            <a:r>
              <a:rPr lang="ru-RU" sz="1800" b="1" dirty="0" smtClean="0">
                <a:latin typeface="Times New Roman" panose="02020603050405020304" pitchFamily="18" charset="0"/>
                <a:cs typeface="Times New Roman" panose="02020603050405020304" pitchFamily="18" charset="0"/>
              </a:rPr>
              <a:t>1. </a:t>
            </a:r>
            <a:r>
              <a:rPr lang="ru-RU" sz="1800" b="1" dirty="0">
                <a:latin typeface="Times New Roman" panose="02020603050405020304" pitchFamily="18" charset="0"/>
                <a:cs typeface="Times New Roman" panose="02020603050405020304" pitchFamily="18" charset="0"/>
              </a:rPr>
              <a:t>Краткая сводка по предприятиям металлургической промышленности на территории Вологодской области</a:t>
            </a:r>
            <a:endParaRPr lang="ru-RU" sz="17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591995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Федеральная служба по экологическому, технологическому и атомному надзору РОСТЕХНАДЗОР"/>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44624"/>
            <a:ext cx="1162051" cy="136207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557906" y="330742"/>
            <a:ext cx="7234956" cy="646331"/>
          </a:xfrm>
          <a:prstGeom prst="rect">
            <a:avLst/>
          </a:prstGeom>
          <a:noFill/>
        </p:spPr>
        <p:txBody>
          <a:bodyPr wrap="square" rtlCol="0">
            <a:spAutoFit/>
          </a:bodyPr>
          <a:lstStyle/>
          <a:p>
            <a:pPr algn="ctr"/>
            <a:r>
              <a:rPr lang="ru-RU" sz="1200" b="1" dirty="0">
                <a:latin typeface="Times New Roman" panose="02020603050405020304" pitchFamily="18" charset="0"/>
                <a:cs typeface="Times New Roman" panose="02020603050405020304" pitchFamily="18" charset="0"/>
              </a:rPr>
              <a:t>«Оценка состояния промышленной безопасности на металлургических предприятиях Вологодской области на основе результатов осуществления федерального государственного надзора в области промышленной безопасности, сведений об уровне аварийности и травматизма»</a:t>
            </a:r>
            <a:endParaRPr lang="ru-RU" sz="1200" dirty="0">
              <a:solidFill>
                <a:srgbClr val="0070C0"/>
              </a:solidFill>
              <a:latin typeface="Times New Roman" panose="02020603050405020304" pitchFamily="18" charset="0"/>
              <a:cs typeface="Times New Roman" panose="02020603050405020304" pitchFamily="18" charset="0"/>
            </a:endParaRPr>
          </a:p>
        </p:txBody>
      </p:sp>
      <p:sp>
        <p:nvSpPr>
          <p:cNvPr id="9" name="Объект 1"/>
          <p:cNvSpPr>
            <a:spLocks noGrp="1"/>
          </p:cNvSpPr>
          <p:nvPr>
            <p:ph idx="1"/>
          </p:nvPr>
        </p:nvSpPr>
        <p:spPr>
          <a:xfrm>
            <a:off x="367926" y="1484784"/>
            <a:ext cx="8424936" cy="773598"/>
          </a:xfrm>
        </p:spPr>
        <p:txBody>
          <a:bodyPr/>
          <a:lstStyle/>
          <a:p>
            <a:pPr indent="0" algn="ctr">
              <a:lnSpc>
                <a:spcPct val="115000"/>
              </a:lnSpc>
              <a:spcAft>
                <a:spcPts val="0"/>
              </a:spcAft>
              <a:buNone/>
            </a:pPr>
            <a:r>
              <a:rPr lang="ru-RU" sz="1800" b="1" dirty="0" smtClean="0">
                <a:latin typeface="Times New Roman" panose="02020603050405020304" pitchFamily="18" charset="0"/>
                <a:cs typeface="Times New Roman" panose="02020603050405020304" pitchFamily="18" charset="0"/>
              </a:rPr>
              <a:t>1. </a:t>
            </a:r>
            <a:r>
              <a:rPr lang="ru-RU" sz="1800" b="1" dirty="0">
                <a:latin typeface="Times New Roman" panose="02020603050405020304" pitchFamily="18" charset="0"/>
                <a:cs typeface="Times New Roman" panose="02020603050405020304" pitchFamily="18" charset="0"/>
              </a:rPr>
              <a:t>Краткая сводка по предприятиям металлургической промышленности на территории Вологодской области</a:t>
            </a:r>
            <a:endParaRPr lang="ru-RU" sz="1700" b="1" dirty="0">
              <a:latin typeface="Times New Roman" panose="02020603050405020304" pitchFamily="18" charset="0"/>
              <a:cs typeface="Times New Roman" panose="02020603050405020304" pitchFamily="18" charset="0"/>
            </a:endParaRPr>
          </a:p>
        </p:txBody>
      </p:sp>
      <p:sp>
        <p:nvSpPr>
          <p:cNvPr id="10" name="TextBox 9"/>
          <p:cNvSpPr txBox="1"/>
          <p:nvPr/>
        </p:nvSpPr>
        <p:spPr>
          <a:xfrm>
            <a:off x="957205" y="2564904"/>
            <a:ext cx="7701786" cy="2031325"/>
          </a:xfrm>
          <a:prstGeom prst="rect">
            <a:avLst/>
          </a:prstGeom>
          <a:noFill/>
        </p:spPr>
        <p:txBody>
          <a:bodyPr wrap="square" rtlCol="0">
            <a:spAutoFit/>
          </a:bodyPr>
          <a:lstStyle/>
          <a:p>
            <a:pPr algn="just" defTabSz="540000"/>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ООО «</a:t>
            </a:r>
            <a:r>
              <a:rPr lang="ru-RU" dirty="0" err="1">
                <a:latin typeface="Times New Roman" panose="02020603050405020304" pitchFamily="18" charset="0"/>
                <a:cs typeface="Times New Roman" panose="02020603050405020304" pitchFamily="18" charset="0"/>
              </a:rPr>
              <a:t>Рутгерс</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Севертар</a:t>
            </a:r>
            <a:r>
              <a:rPr lang="ru-RU" dirty="0">
                <a:latin typeface="Times New Roman" panose="02020603050405020304" pitchFamily="18" charset="0"/>
                <a:cs typeface="Times New Roman" panose="02020603050405020304" pitchFamily="18" charset="0"/>
              </a:rPr>
              <a:t>» построено на базе </a:t>
            </a:r>
            <a:r>
              <a:rPr lang="ru-RU" dirty="0" err="1">
                <a:latin typeface="Times New Roman" panose="02020603050405020304" pitchFamily="18" charset="0"/>
                <a:cs typeface="Times New Roman" panose="02020603050405020304" pitchFamily="18" charset="0"/>
              </a:rPr>
              <a:t>смолоперерабатывающего</a:t>
            </a:r>
            <a:r>
              <a:rPr lang="ru-RU" dirty="0">
                <a:latin typeface="Times New Roman" panose="02020603050405020304" pitchFamily="18" charset="0"/>
                <a:cs typeface="Times New Roman" panose="02020603050405020304" pitchFamily="18" charset="0"/>
              </a:rPr>
              <a:t> цеха коксохимического производства ПАО «Северсталь». На предприятии перерабатывают побочный продукт производства кокса </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каменноугольную смолу. Основной продукт предприятия </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электродный каменноугольный пек, который используется в цветной металлургии, при производстве электродов. ООО «</a:t>
            </a:r>
            <a:r>
              <a:rPr lang="ru-RU" dirty="0" err="1">
                <a:latin typeface="Times New Roman" panose="02020603050405020304" pitchFamily="18" charset="0"/>
                <a:cs typeface="Times New Roman" panose="02020603050405020304" pitchFamily="18" charset="0"/>
              </a:rPr>
              <a:t>Рутгерс</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Севертар</a:t>
            </a:r>
            <a:r>
              <a:rPr lang="ru-RU" dirty="0">
                <a:latin typeface="Times New Roman" panose="02020603050405020304" pitchFamily="18" charset="0"/>
                <a:cs typeface="Times New Roman" panose="02020603050405020304" pitchFamily="18" charset="0"/>
              </a:rPr>
              <a:t>» эксплуатируется ОПО I класса опасности </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«Цех </a:t>
            </a:r>
            <a:r>
              <a:rPr lang="ru-RU" dirty="0" err="1">
                <a:latin typeface="Times New Roman" panose="02020603050405020304" pitchFamily="18" charset="0"/>
                <a:cs typeface="Times New Roman" panose="02020603050405020304" pitchFamily="18" charset="0"/>
              </a:rPr>
              <a:t>смолоперерабатывающий</a:t>
            </a:r>
            <a:r>
              <a:rPr lang="ru-RU" dirty="0">
                <a:latin typeface="Times New Roman" panose="02020603050405020304" pitchFamily="18" charset="0"/>
                <a:cs typeface="Times New Roman" panose="02020603050405020304" pitchFamily="18" charset="0"/>
              </a:rPr>
              <a:t>»</a:t>
            </a:r>
            <a:r>
              <a:rPr lang="ru-RU"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862813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Федеральная служба по экологическому, технологическому и атомному надзору РОСТЕХНАДЗОР"/>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44624"/>
            <a:ext cx="1162051" cy="1362075"/>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p:cNvSpPr txBox="1"/>
          <p:nvPr/>
        </p:nvSpPr>
        <p:spPr>
          <a:xfrm>
            <a:off x="1557906" y="323167"/>
            <a:ext cx="7234956" cy="646331"/>
          </a:xfrm>
          <a:prstGeom prst="rect">
            <a:avLst/>
          </a:prstGeom>
          <a:noFill/>
        </p:spPr>
        <p:txBody>
          <a:bodyPr wrap="square" rtlCol="0">
            <a:spAutoFit/>
          </a:bodyPr>
          <a:lstStyle/>
          <a:p>
            <a:pPr algn="ctr"/>
            <a:r>
              <a:rPr lang="ru-RU" sz="1200" b="1" dirty="0">
                <a:latin typeface="Times New Roman" panose="02020603050405020304" pitchFamily="18" charset="0"/>
                <a:cs typeface="Times New Roman" panose="02020603050405020304" pitchFamily="18" charset="0"/>
              </a:rPr>
              <a:t>«Оценка состояния промышленной безопасности на металлургических предприятиях Вологодской области на основе результатов осуществления федерального государственного надзора в области промышленной безопасности, сведений об уровне аварийности и травматизма»</a:t>
            </a:r>
            <a:endParaRPr lang="ru-RU" sz="1200" dirty="0">
              <a:solidFill>
                <a:srgbClr val="0070C0"/>
              </a:solidFill>
              <a:latin typeface="Times New Roman" panose="02020603050405020304" pitchFamily="18" charset="0"/>
              <a:cs typeface="Times New Roman" panose="02020603050405020304" pitchFamily="18" charset="0"/>
            </a:endParaRPr>
          </a:p>
        </p:txBody>
      </p:sp>
      <p:sp>
        <p:nvSpPr>
          <p:cNvPr id="12" name="Объект 1"/>
          <p:cNvSpPr>
            <a:spLocks noGrp="1"/>
          </p:cNvSpPr>
          <p:nvPr>
            <p:ph idx="1"/>
          </p:nvPr>
        </p:nvSpPr>
        <p:spPr>
          <a:xfrm>
            <a:off x="362679" y="1556792"/>
            <a:ext cx="8424936" cy="773598"/>
          </a:xfrm>
        </p:spPr>
        <p:txBody>
          <a:bodyPr/>
          <a:lstStyle/>
          <a:p>
            <a:pPr indent="0" algn="ctr">
              <a:lnSpc>
                <a:spcPct val="115000"/>
              </a:lnSpc>
              <a:spcAft>
                <a:spcPts val="0"/>
              </a:spcAft>
              <a:buNone/>
            </a:pPr>
            <a:r>
              <a:rPr lang="ru-RU" sz="1800" b="1" dirty="0" smtClean="0">
                <a:latin typeface="Times New Roman" panose="02020603050405020304" pitchFamily="18" charset="0"/>
                <a:cs typeface="Times New Roman" panose="02020603050405020304" pitchFamily="18" charset="0"/>
              </a:rPr>
              <a:t>1. </a:t>
            </a:r>
            <a:r>
              <a:rPr lang="ru-RU" sz="1800" b="1" dirty="0">
                <a:latin typeface="Times New Roman" panose="02020603050405020304" pitchFamily="18" charset="0"/>
                <a:cs typeface="Times New Roman" panose="02020603050405020304" pitchFamily="18" charset="0"/>
              </a:rPr>
              <a:t>Краткая сводка по предприятиям металлургической промышленности на территории Вологодской области</a:t>
            </a:r>
            <a:endParaRPr lang="ru-RU" sz="1700" b="1" dirty="0">
              <a:latin typeface="Times New Roman" panose="02020603050405020304" pitchFamily="18" charset="0"/>
              <a:cs typeface="Times New Roman" panose="02020603050405020304" pitchFamily="18" charset="0"/>
            </a:endParaRPr>
          </a:p>
        </p:txBody>
      </p:sp>
      <p:sp>
        <p:nvSpPr>
          <p:cNvPr id="13" name="TextBox 12"/>
          <p:cNvSpPr txBox="1"/>
          <p:nvPr/>
        </p:nvSpPr>
        <p:spPr>
          <a:xfrm>
            <a:off x="1043608" y="2492896"/>
            <a:ext cx="7632848" cy="2308324"/>
          </a:xfrm>
          <a:prstGeom prst="rect">
            <a:avLst/>
          </a:prstGeom>
          <a:noFill/>
        </p:spPr>
        <p:txBody>
          <a:bodyPr wrap="square" rtlCol="0">
            <a:spAutoFit/>
          </a:bodyPr>
          <a:lstStyle/>
          <a:p>
            <a:pPr algn="just" defTabSz="432000"/>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ОАО «Северсталь-метиз» </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группа предприятий, объединяющая метизные активы компании «Северсталь». Предприятия группы выпускают более </a:t>
            </a:r>
            <a:r>
              <a:rPr lang="ru-RU" dirty="0" smtClean="0">
                <a:latin typeface="Times New Roman" panose="02020603050405020304" pitchFamily="18" charset="0"/>
                <a:cs typeface="Times New Roman" panose="02020603050405020304" pitchFamily="18" charset="0"/>
              </a:rPr>
              <a:t>100000 </a:t>
            </a:r>
            <a:r>
              <a:rPr lang="ru-RU" dirty="0">
                <a:latin typeface="Times New Roman" panose="02020603050405020304" pitchFamily="18" charset="0"/>
                <a:cs typeface="Times New Roman" panose="02020603050405020304" pitchFamily="18" charset="0"/>
              </a:rPr>
              <a:t>видов продукции, включая низкоуглеродистую и высокоуглеродистую проволоку, гвозди, холоднотянутую сталь, стальные канаты, сетки и крепеж. ОАО «Северсталь-метиз» эксплуатируется 3 ОПО IΙ класса опасности.</a:t>
            </a:r>
          </a:p>
          <a:p>
            <a:pPr algn="just" defTabSz="432000"/>
            <a:r>
              <a:rPr lang="ru-RU" dirty="0" smtClean="0">
                <a:latin typeface="Times New Roman" panose="02020603050405020304" pitchFamily="18" charset="0"/>
                <a:cs typeface="Times New Roman" panose="02020603050405020304" pitchFamily="18" charset="0"/>
              </a:rPr>
              <a:t>	Остальные </a:t>
            </a:r>
            <a:r>
              <a:rPr lang="ru-RU" dirty="0">
                <a:latin typeface="Times New Roman" panose="02020603050405020304" pitchFamily="18" charset="0"/>
                <a:cs typeface="Times New Roman" panose="02020603050405020304" pitchFamily="18" charset="0"/>
              </a:rPr>
              <a:t>металлургические предприятия на территории Вологодской области эксплуатируют литейные цеха и производства.</a:t>
            </a:r>
          </a:p>
        </p:txBody>
      </p:sp>
    </p:spTree>
    <p:extLst>
      <p:ext uri="{BB962C8B-B14F-4D97-AF65-F5344CB8AC3E}">
        <p14:creationId xmlns:p14="http://schemas.microsoft.com/office/powerpoint/2010/main" val="13374270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Федеральная служба по экологическому, технологическому и атомному надзору РОСТЕХНАДЗОР"/>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3" y="47626"/>
            <a:ext cx="1162051" cy="1362075"/>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1521904" y="293693"/>
            <a:ext cx="7234956" cy="646331"/>
          </a:xfrm>
          <a:prstGeom prst="rect">
            <a:avLst/>
          </a:prstGeom>
          <a:noFill/>
        </p:spPr>
        <p:txBody>
          <a:bodyPr wrap="square" rtlCol="0">
            <a:spAutoFit/>
          </a:bodyPr>
          <a:lstStyle/>
          <a:p>
            <a:pPr algn="ctr"/>
            <a:r>
              <a:rPr lang="ru-RU" sz="1200" b="1" dirty="0">
                <a:latin typeface="Times New Roman" panose="02020603050405020304" pitchFamily="18" charset="0"/>
                <a:cs typeface="Times New Roman" panose="02020603050405020304" pitchFamily="18" charset="0"/>
              </a:rPr>
              <a:t>«Оценка состояния промышленной безопасности на металлургических предприятиях Вологодской области на основе результатов осуществления федерального государственного надзора в области промышленной безопасности, сведений об уровне аварийности и травматизма»</a:t>
            </a:r>
            <a:endParaRPr lang="ru-RU" sz="1200" dirty="0">
              <a:solidFill>
                <a:srgbClr val="0070C0"/>
              </a:solidFill>
              <a:latin typeface="Times New Roman" panose="02020603050405020304" pitchFamily="18" charset="0"/>
              <a:cs typeface="Times New Roman" panose="02020603050405020304" pitchFamily="18" charset="0"/>
            </a:endParaRPr>
          </a:p>
        </p:txBody>
      </p:sp>
      <p:sp>
        <p:nvSpPr>
          <p:cNvPr id="10" name="Объект 1"/>
          <p:cNvSpPr>
            <a:spLocks noGrp="1"/>
          </p:cNvSpPr>
          <p:nvPr>
            <p:ph idx="1"/>
          </p:nvPr>
        </p:nvSpPr>
        <p:spPr>
          <a:xfrm>
            <a:off x="683568" y="1124744"/>
            <a:ext cx="8032324" cy="1296144"/>
          </a:xfrm>
        </p:spPr>
        <p:txBody>
          <a:bodyPr>
            <a:normAutofit lnSpcReduction="10000"/>
          </a:bodyPr>
          <a:lstStyle/>
          <a:p>
            <a:pPr indent="0" algn="just">
              <a:lnSpc>
                <a:spcPct val="115000"/>
              </a:lnSpc>
              <a:spcAft>
                <a:spcPts val="0"/>
              </a:spcAft>
              <a:buNone/>
            </a:pPr>
            <a:r>
              <a:rPr lang="ru-RU" sz="1800" b="1" dirty="0" smtClean="0">
                <a:latin typeface="Times New Roman" panose="02020603050405020304" pitchFamily="18" charset="0"/>
                <a:cs typeface="Times New Roman" panose="02020603050405020304" pitchFamily="18" charset="0"/>
              </a:rPr>
              <a:t>2. </a:t>
            </a:r>
            <a:r>
              <a:rPr lang="ru-RU" sz="1800" b="1" dirty="0">
                <a:latin typeface="Times New Roman" panose="02020603050405020304" pitchFamily="18" charset="0"/>
                <a:cs typeface="Times New Roman" panose="02020603050405020304" pitchFamily="18" charset="0"/>
              </a:rPr>
              <a:t>Оценка состояния промышленной безопасности </a:t>
            </a:r>
            <a:r>
              <a:rPr lang="ru-RU" sz="1800" b="1" dirty="0" smtClean="0">
                <a:latin typeface="Times New Roman" panose="02020603050405020304" pitchFamily="18" charset="0"/>
                <a:cs typeface="Times New Roman" panose="02020603050405020304" pitchFamily="18" charset="0"/>
              </a:rPr>
              <a:t>на металлургических </a:t>
            </a:r>
            <a:r>
              <a:rPr lang="ru-RU" sz="1800" b="1" dirty="0">
                <a:latin typeface="Times New Roman" panose="02020603050405020304" pitchFamily="18" charset="0"/>
                <a:cs typeface="Times New Roman" panose="02020603050405020304" pitchFamily="18" charset="0"/>
              </a:rPr>
              <a:t>предприятиях Вологодской области. Основные проблемные вопросы, возникающие в рамках осуществления контрольной (надзорной) деятельности</a:t>
            </a:r>
            <a:endParaRPr lang="ru-RU" sz="1700" b="1" dirty="0">
              <a:latin typeface="Times New Roman" panose="02020603050405020304" pitchFamily="18" charset="0"/>
              <a:cs typeface="Times New Roman" panose="02020603050405020304" pitchFamily="18" charset="0"/>
            </a:endParaRPr>
          </a:p>
        </p:txBody>
      </p:sp>
      <p:sp>
        <p:nvSpPr>
          <p:cNvPr id="11" name="TextBox 10"/>
          <p:cNvSpPr txBox="1"/>
          <p:nvPr/>
        </p:nvSpPr>
        <p:spPr>
          <a:xfrm>
            <a:off x="1018653" y="2564904"/>
            <a:ext cx="7774209" cy="3693319"/>
          </a:xfrm>
          <a:prstGeom prst="rect">
            <a:avLst/>
          </a:prstGeom>
          <a:noFill/>
        </p:spPr>
        <p:txBody>
          <a:bodyPr wrap="square" rtlCol="0">
            <a:spAutoFit/>
          </a:bodyPr>
          <a:lstStyle/>
          <a:p>
            <a:pPr algn="just" defTabSz="432000"/>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На всех подконтрольных металлургических предприятиях, осуществляющих свою деятельность на территории Вологодской области, разработаны в установленном порядке Положения о производственном контроле за соблюдением требований промышленной </a:t>
            </a:r>
            <a:r>
              <a:rPr lang="ru-RU" dirty="0" smtClean="0">
                <a:latin typeface="Times New Roman" panose="02020603050405020304" pitchFamily="18" charset="0"/>
                <a:cs typeface="Times New Roman" panose="02020603050405020304" pitchFamily="18" charset="0"/>
              </a:rPr>
              <a:t>безопасности.</a:t>
            </a:r>
          </a:p>
          <a:p>
            <a:pPr algn="just" defTabSz="432000"/>
            <a:r>
              <a:rPr lang="ru-RU" dirty="0" smtClean="0">
                <a:latin typeface="Times New Roman" panose="02020603050405020304" pitchFamily="18" charset="0"/>
                <a:cs typeface="Times New Roman" panose="02020603050405020304" pitchFamily="18" charset="0"/>
              </a:rPr>
              <a:t>В </a:t>
            </a:r>
            <a:r>
              <a:rPr lang="ru-RU" dirty="0">
                <a:latin typeface="Times New Roman" panose="02020603050405020304" pitchFamily="18" charset="0"/>
                <a:cs typeface="Times New Roman" panose="02020603050405020304" pitchFamily="18" charset="0"/>
              </a:rPr>
              <a:t>ПАО «Северсталь», ООО «</a:t>
            </a:r>
            <a:r>
              <a:rPr lang="ru-RU" dirty="0" err="1">
                <a:latin typeface="Times New Roman" panose="02020603050405020304" pitchFamily="18" charset="0"/>
                <a:cs typeface="Times New Roman" panose="02020603050405020304" pitchFamily="18" charset="0"/>
              </a:rPr>
              <a:t>Рутгерс</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Севертар</a:t>
            </a:r>
            <a:r>
              <a:rPr lang="ru-RU" dirty="0">
                <a:latin typeface="Times New Roman" panose="02020603050405020304" pitchFamily="18" charset="0"/>
                <a:cs typeface="Times New Roman" panose="02020603050405020304" pitchFamily="18" charset="0"/>
              </a:rPr>
              <a:t>», ОАО «Северсталь-метиз», эксплуатирующих объекты I и II класса опасности, в установленном порядке разработаны системы управления промышленной безопасностью.</a:t>
            </a:r>
          </a:p>
          <a:p>
            <a:pPr algn="just"/>
            <a:r>
              <a:rPr lang="ru-RU" dirty="0">
                <a:latin typeface="Times New Roman" panose="02020603050405020304" pitchFamily="18" charset="0"/>
                <a:cs typeface="Times New Roman" panose="02020603050405020304" pitchFamily="18" charset="0"/>
              </a:rPr>
              <a:t>По результатам осуществления федерального государственного надзора  в области промышленной безопасности за 2021 год и 6 </a:t>
            </a:r>
            <a:r>
              <a:rPr lang="ru-RU" dirty="0" smtClean="0">
                <a:latin typeface="Times New Roman" panose="02020603050405020304" pitchFamily="18" charset="0"/>
                <a:cs typeface="Times New Roman" panose="02020603050405020304" pitchFamily="18" charset="0"/>
              </a:rPr>
              <a:t>месяцев </a:t>
            </a:r>
            <a:r>
              <a:rPr lang="ru-RU" dirty="0">
                <a:latin typeface="Times New Roman" panose="02020603050405020304" pitchFamily="18" charset="0"/>
                <a:cs typeface="Times New Roman" panose="02020603050405020304" pitchFamily="18" charset="0"/>
              </a:rPr>
              <a:t>2022 </a:t>
            </a:r>
            <a:r>
              <a:rPr lang="ru-RU" dirty="0" smtClean="0">
                <a:latin typeface="Times New Roman" panose="02020603050405020304" pitchFamily="18" charset="0"/>
                <a:cs typeface="Times New Roman" panose="02020603050405020304" pitchFamily="18" charset="0"/>
              </a:rPr>
              <a:t>года </a:t>
            </a:r>
            <a:r>
              <a:rPr lang="ru-RU" dirty="0">
                <a:latin typeface="Times New Roman" panose="02020603050405020304" pitchFamily="18" charset="0"/>
                <a:cs typeface="Times New Roman" panose="02020603050405020304" pitchFamily="18" charset="0"/>
              </a:rPr>
              <a:t>грубых нарушений требований промышленной безопасности, создающих непосредственную угрозу для жизни и здоровья людей, не зарегистрировано.     Аварий на ОПО металлургической промышленности на территории Вологодской области за указанный период также не зарегистрировано. </a:t>
            </a:r>
          </a:p>
        </p:txBody>
      </p:sp>
    </p:spTree>
    <p:extLst>
      <p:ext uri="{BB962C8B-B14F-4D97-AF65-F5344CB8AC3E}">
        <p14:creationId xmlns:p14="http://schemas.microsoft.com/office/powerpoint/2010/main" val="24468435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Федеральная служба по экологическому, технологическому и атомному надзору РОСТЕХНАДЗОР"/>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3" y="47626"/>
            <a:ext cx="1162051" cy="1362075"/>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1557906" y="262389"/>
            <a:ext cx="7234956" cy="646331"/>
          </a:xfrm>
          <a:prstGeom prst="rect">
            <a:avLst/>
          </a:prstGeom>
          <a:noFill/>
        </p:spPr>
        <p:txBody>
          <a:bodyPr wrap="square" rtlCol="0">
            <a:spAutoFit/>
          </a:bodyPr>
          <a:lstStyle/>
          <a:p>
            <a:pPr algn="ctr"/>
            <a:r>
              <a:rPr lang="ru-RU" sz="1200" b="1" dirty="0">
                <a:latin typeface="Times New Roman" panose="02020603050405020304" pitchFamily="18" charset="0"/>
                <a:cs typeface="Times New Roman" panose="02020603050405020304" pitchFamily="18" charset="0"/>
              </a:rPr>
              <a:t>«Оценка состояния промышленной безопасности на металлургических предприятиях Вологодской области на основе результатов осуществления федерального государственного надзора в области промышленной безопасности, сведений об уровне аварийности и травматизма»</a:t>
            </a:r>
            <a:endParaRPr lang="ru-RU" sz="1200" dirty="0">
              <a:solidFill>
                <a:srgbClr val="0070C0"/>
              </a:solidFill>
              <a:latin typeface="Times New Roman" panose="02020603050405020304" pitchFamily="18" charset="0"/>
              <a:cs typeface="Times New Roman" panose="02020603050405020304" pitchFamily="18" charset="0"/>
            </a:endParaRPr>
          </a:p>
        </p:txBody>
      </p:sp>
      <p:sp>
        <p:nvSpPr>
          <p:cNvPr id="8" name="Объект 1"/>
          <p:cNvSpPr>
            <a:spLocks noGrp="1"/>
          </p:cNvSpPr>
          <p:nvPr>
            <p:ph idx="1"/>
          </p:nvPr>
        </p:nvSpPr>
        <p:spPr>
          <a:xfrm>
            <a:off x="1115616" y="1052736"/>
            <a:ext cx="7677246" cy="1152128"/>
          </a:xfrm>
        </p:spPr>
        <p:txBody>
          <a:bodyPr/>
          <a:lstStyle/>
          <a:p>
            <a:pPr indent="0" algn="just">
              <a:lnSpc>
                <a:spcPct val="115000"/>
              </a:lnSpc>
              <a:spcAft>
                <a:spcPts val="0"/>
              </a:spcAft>
              <a:buNone/>
            </a:pPr>
            <a:r>
              <a:rPr lang="ru-RU" sz="1600" b="1" dirty="0" smtClean="0">
                <a:latin typeface="Times New Roman" panose="02020603050405020304" pitchFamily="18" charset="0"/>
                <a:cs typeface="Times New Roman" panose="02020603050405020304" pitchFamily="18" charset="0"/>
              </a:rPr>
              <a:t>2. </a:t>
            </a:r>
            <a:r>
              <a:rPr lang="ru-RU" sz="1600" b="1" dirty="0">
                <a:latin typeface="Times New Roman" panose="02020603050405020304" pitchFamily="18" charset="0"/>
                <a:cs typeface="Times New Roman" panose="02020603050405020304" pitchFamily="18" charset="0"/>
              </a:rPr>
              <a:t>Оценка состояния промышленной безопасности </a:t>
            </a:r>
            <a:r>
              <a:rPr lang="ru-RU" sz="1600" b="1" dirty="0" smtClean="0">
                <a:latin typeface="Times New Roman" panose="02020603050405020304" pitchFamily="18" charset="0"/>
                <a:cs typeface="Times New Roman" panose="02020603050405020304" pitchFamily="18" charset="0"/>
              </a:rPr>
              <a:t>на металлургических </a:t>
            </a:r>
            <a:r>
              <a:rPr lang="ru-RU" sz="1600" b="1" dirty="0">
                <a:latin typeface="Times New Roman" panose="02020603050405020304" pitchFamily="18" charset="0"/>
                <a:cs typeface="Times New Roman" panose="02020603050405020304" pitchFamily="18" charset="0"/>
              </a:rPr>
              <a:t>предприятиях Вологодской области. Основные проблемные вопросы, возникающие в рамках осуществления контрольной (надзорной) деятельности</a:t>
            </a:r>
          </a:p>
        </p:txBody>
      </p:sp>
      <p:sp>
        <p:nvSpPr>
          <p:cNvPr id="9" name="TextBox 8"/>
          <p:cNvSpPr txBox="1"/>
          <p:nvPr/>
        </p:nvSpPr>
        <p:spPr>
          <a:xfrm>
            <a:off x="1018653" y="2246669"/>
            <a:ext cx="7774209" cy="4062651"/>
          </a:xfrm>
          <a:prstGeom prst="rect">
            <a:avLst/>
          </a:prstGeom>
          <a:noFill/>
        </p:spPr>
        <p:txBody>
          <a:bodyPr wrap="square" rtlCol="0">
            <a:spAutoFit/>
          </a:bodyPr>
          <a:lstStyle/>
          <a:p>
            <a:pPr algn="just" defTabSz="432000"/>
            <a:r>
              <a:rPr lang="ru-RU" dirty="0" smtClean="0">
                <a:latin typeface="Times New Roman" panose="02020603050405020304" pitchFamily="18" charset="0"/>
                <a:cs typeface="Times New Roman" panose="02020603050405020304" pitchFamily="18" charset="0"/>
              </a:rPr>
              <a:t>	</a:t>
            </a:r>
            <a:br>
              <a:rPr lang="ru-RU" dirty="0" smtClean="0">
                <a:latin typeface="Times New Roman" panose="02020603050405020304" pitchFamily="18" charset="0"/>
                <a:cs typeface="Times New Roman" panose="02020603050405020304" pitchFamily="18" charset="0"/>
              </a:rPr>
            </a:br>
            <a:r>
              <a:rPr lang="ru-RU" dirty="0" smtClean="0">
                <a:latin typeface="Times New Roman" panose="02020603050405020304" pitchFamily="18" charset="0"/>
                <a:cs typeface="Times New Roman" panose="02020603050405020304" pitchFamily="18" charset="0"/>
              </a:rPr>
              <a:t>       </a:t>
            </a:r>
            <a:r>
              <a:rPr lang="ru-RU" sz="1600" dirty="0" smtClean="0">
                <a:latin typeface="Times New Roman" panose="02020603050405020304" pitchFamily="18" charset="0"/>
                <a:cs typeface="Times New Roman" panose="02020603050405020304" pitchFamily="18" charset="0"/>
              </a:rPr>
              <a:t>За </a:t>
            </a:r>
            <a:r>
              <a:rPr lang="ru-RU" sz="1600" dirty="0">
                <a:latin typeface="Times New Roman" panose="02020603050405020304" pitchFamily="18" charset="0"/>
                <a:cs typeface="Times New Roman" panose="02020603050405020304" pitchFamily="18" charset="0"/>
              </a:rPr>
              <a:t>2021 год смертельных, тяжелых и групповых несчастных случаев на ОПО металлургической промышленности на территории Вологодской области не зарегистрировано. </a:t>
            </a:r>
          </a:p>
          <a:p>
            <a:pPr algn="just" defTabSz="432000"/>
            <a:r>
              <a:rPr lang="ru-RU" sz="1600" dirty="0" smtClean="0">
                <a:latin typeface="Times New Roman" panose="02020603050405020304" pitchFamily="18" charset="0"/>
                <a:cs typeface="Times New Roman" panose="02020603050405020304" pitchFamily="18" charset="0"/>
              </a:rPr>
              <a:t>	За  </a:t>
            </a:r>
            <a:r>
              <a:rPr lang="ru-RU" sz="1600" dirty="0">
                <a:latin typeface="Times New Roman" panose="02020603050405020304" pitchFamily="18" charset="0"/>
                <a:cs typeface="Times New Roman" panose="02020603050405020304" pitchFamily="18" charset="0"/>
              </a:rPr>
              <a:t>6 </a:t>
            </a:r>
            <a:r>
              <a:rPr lang="ru-RU" sz="1600" dirty="0" smtClean="0">
                <a:latin typeface="Times New Roman" panose="02020603050405020304" pitchFamily="18" charset="0"/>
                <a:cs typeface="Times New Roman" panose="02020603050405020304" pitchFamily="18" charset="0"/>
              </a:rPr>
              <a:t>месяцев </a:t>
            </a:r>
            <a:r>
              <a:rPr lang="ru-RU" sz="1600" dirty="0">
                <a:latin typeface="Times New Roman" panose="02020603050405020304" pitchFamily="18" charset="0"/>
                <a:cs typeface="Times New Roman" panose="02020603050405020304" pitchFamily="18" charset="0"/>
              </a:rPr>
              <a:t>2022 </a:t>
            </a:r>
            <a:r>
              <a:rPr lang="ru-RU" sz="1600" dirty="0" smtClean="0">
                <a:latin typeface="Times New Roman" panose="02020603050405020304" pitchFamily="18" charset="0"/>
                <a:cs typeface="Times New Roman" panose="02020603050405020304" pitchFamily="18" charset="0"/>
              </a:rPr>
              <a:t>года </a:t>
            </a:r>
            <a:r>
              <a:rPr lang="ru-RU" sz="1600" dirty="0">
                <a:latin typeface="Times New Roman" panose="02020603050405020304" pitchFamily="18" charset="0"/>
                <a:cs typeface="Times New Roman" panose="02020603050405020304" pitchFamily="18" charset="0"/>
              </a:rPr>
              <a:t>зарегистрирован 1 тяжелый несчастный случай, в результате которого работник получил ожоги раскаленным коксохимическим маслом. </a:t>
            </a:r>
          </a:p>
          <a:p>
            <a:pPr algn="just" defTabSz="432000"/>
            <a:r>
              <a:rPr lang="ru-RU" sz="1600" dirty="0" smtClean="0">
                <a:latin typeface="Times New Roman" panose="02020603050405020304" pitchFamily="18" charset="0"/>
                <a:cs typeface="Times New Roman" panose="02020603050405020304" pitchFamily="18" charset="0"/>
              </a:rPr>
              <a:t>	Мероприятия </a:t>
            </a:r>
            <a:r>
              <a:rPr lang="ru-RU" sz="1600" dirty="0">
                <a:latin typeface="Times New Roman" panose="02020603050405020304" pitchFamily="18" charset="0"/>
                <a:cs typeface="Times New Roman" panose="02020603050405020304" pitchFamily="18" charset="0"/>
              </a:rPr>
              <a:t>по предотвращению подобных несчастных случаев разработаны и выполняются в установленные </a:t>
            </a:r>
            <a:r>
              <a:rPr lang="ru-RU" sz="1600" dirty="0" smtClean="0">
                <a:latin typeface="Times New Roman" panose="02020603050405020304" pitchFamily="18" charset="0"/>
                <a:cs typeface="Times New Roman" panose="02020603050405020304" pitchFamily="18" charset="0"/>
              </a:rPr>
              <a:t>сроки. Данный </a:t>
            </a:r>
            <a:r>
              <a:rPr lang="ru-RU" sz="1600" dirty="0">
                <a:latin typeface="Times New Roman" panose="02020603050405020304" pitchFamily="18" charset="0"/>
                <a:cs typeface="Times New Roman" panose="02020603050405020304" pitchFamily="18" charset="0"/>
              </a:rPr>
              <a:t>несчастный случай является единичным за последние  2 года, поэтому на сегодняшний день нет оснований </a:t>
            </a:r>
            <a:r>
              <a:rPr lang="ru-RU" sz="1600" dirty="0" smtClean="0">
                <a:latin typeface="Times New Roman" panose="02020603050405020304" pitchFamily="18" charset="0"/>
                <a:cs typeface="Times New Roman" panose="02020603050405020304" pitchFamily="18" charset="0"/>
              </a:rPr>
              <a:t>утверждать </a:t>
            </a:r>
            <a:r>
              <a:rPr lang="ru-RU" sz="1600" dirty="0">
                <a:latin typeface="Times New Roman" panose="02020603050405020304" pitchFamily="18" charset="0"/>
                <a:cs typeface="Times New Roman" panose="02020603050405020304" pitchFamily="18" charset="0"/>
              </a:rPr>
              <a:t>о системном росте травматизма на металлургических объектах в регионе.</a:t>
            </a:r>
          </a:p>
          <a:p>
            <a:pPr algn="just" defTabSz="432000"/>
            <a:r>
              <a:rPr lang="ru-RU" sz="1600" dirty="0" smtClean="0">
                <a:latin typeface="Times New Roman" panose="02020603050405020304" pitchFamily="18" charset="0"/>
                <a:cs typeface="Times New Roman" panose="02020603050405020304" pitchFamily="18" charset="0"/>
              </a:rPr>
              <a:t>	В </a:t>
            </a:r>
            <a:r>
              <a:rPr lang="ru-RU" sz="1600" dirty="0">
                <a:latin typeface="Times New Roman" panose="02020603050405020304" pitchFamily="18" charset="0"/>
                <a:cs typeface="Times New Roman" panose="02020603050405020304" pitchFamily="18" charset="0"/>
              </a:rPr>
              <a:t>целом уровень состояния промышленной безопасности на ОПО металлургической промышленности на территории Вологодской области следует признать удовлетворительным</a:t>
            </a:r>
            <a:r>
              <a:rPr lang="ru-RU" sz="1600" dirty="0" smtClean="0">
                <a:latin typeface="Times New Roman" panose="02020603050405020304" pitchFamily="18" charset="0"/>
                <a:cs typeface="Times New Roman" panose="02020603050405020304" pitchFamily="18" charset="0"/>
              </a:rPr>
              <a:t>. </a:t>
            </a:r>
            <a:r>
              <a:rPr lang="ru-RU" sz="1600" dirty="0">
                <a:latin typeface="Times New Roman" panose="02020603050405020304" pitchFamily="18" charset="0"/>
                <a:cs typeface="Times New Roman" panose="02020603050405020304" pitchFamily="18" charset="0"/>
              </a:rPr>
              <a:t>Однако, имеется ряд проблемных вопросов, игнорирование которых может привести к снижению уровня состояния промышленной безопасности, и как следствие, к росту аварийности и травматизма на </a:t>
            </a:r>
            <a:r>
              <a:rPr lang="ru-RU" sz="1600" dirty="0" smtClean="0">
                <a:latin typeface="Times New Roman" panose="02020603050405020304" pitchFamily="18" charset="0"/>
                <a:cs typeface="Times New Roman" panose="02020603050405020304" pitchFamily="18" charset="0"/>
              </a:rPr>
              <a:t>ОПО.</a:t>
            </a:r>
            <a:endParaRPr lang="ru-RU"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898495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Федеральная служба по экологическому, технологическому и атомному надзору РОСТЕХНАДЗОР"/>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3" y="47626"/>
            <a:ext cx="1162051" cy="136207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1557906" y="262389"/>
            <a:ext cx="7234956" cy="646331"/>
          </a:xfrm>
          <a:prstGeom prst="rect">
            <a:avLst/>
          </a:prstGeom>
          <a:noFill/>
        </p:spPr>
        <p:txBody>
          <a:bodyPr wrap="square" rtlCol="0">
            <a:spAutoFit/>
          </a:bodyPr>
          <a:lstStyle/>
          <a:p>
            <a:pPr algn="ctr"/>
            <a:r>
              <a:rPr lang="ru-RU" sz="1200" b="1" dirty="0">
                <a:latin typeface="Times New Roman" panose="02020603050405020304" pitchFamily="18" charset="0"/>
                <a:cs typeface="Times New Roman" panose="02020603050405020304" pitchFamily="18" charset="0"/>
              </a:rPr>
              <a:t>«Оценка состояния промышленной безопасности на металлургических предприятиях Вологодской области на основе результатов осуществления федерального государственного надзора в области промышленной безопасности, сведений об уровне аварийности и травматизма»</a:t>
            </a:r>
            <a:endParaRPr lang="ru-RU" sz="1200" dirty="0">
              <a:solidFill>
                <a:srgbClr val="0070C0"/>
              </a:solidFill>
              <a:latin typeface="Times New Roman" panose="02020603050405020304" pitchFamily="18" charset="0"/>
              <a:cs typeface="Times New Roman" panose="02020603050405020304" pitchFamily="18" charset="0"/>
            </a:endParaRPr>
          </a:p>
        </p:txBody>
      </p:sp>
      <p:sp>
        <p:nvSpPr>
          <p:cNvPr id="6" name="Объект 1"/>
          <p:cNvSpPr>
            <a:spLocks noGrp="1"/>
          </p:cNvSpPr>
          <p:nvPr>
            <p:ph idx="1"/>
          </p:nvPr>
        </p:nvSpPr>
        <p:spPr>
          <a:xfrm>
            <a:off x="1115616" y="1124744"/>
            <a:ext cx="7677246" cy="1008112"/>
          </a:xfrm>
        </p:spPr>
        <p:txBody>
          <a:bodyPr/>
          <a:lstStyle/>
          <a:p>
            <a:pPr indent="0" algn="just">
              <a:lnSpc>
                <a:spcPct val="115000"/>
              </a:lnSpc>
              <a:spcAft>
                <a:spcPts val="0"/>
              </a:spcAft>
              <a:buNone/>
            </a:pPr>
            <a:r>
              <a:rPr lang="ru-RU" sz="1800" b="1" dirty="0" smtClean="0">
                <a:latin typeface="Times New Roman" panose="02020603050405020304" pitchFamily="18" charset="0"/>
                <a:cs typeface="Times New Roman" panose="02020603050405020304" pitchFamily="18" charset="0"/>
              </a:rPr>
              <a:t>2.1. </a:t>
            </a:r>
            <a:r>
              <a:rPr lang="ru-RU" sz="1800" b="1" dirty="0">
                <a:latin typeface="Times New Roman" panose="02020603050405020304" pitchFamily="18" charset="0"/>
                <a:cs typeface="Times New Roman" panose="02020603050405020304" pitchFamily="18" charset="0"/>
              </a:rPr>
              <a:t>Распределение аварий в металлургической промышленности на территории Вологодской области за последние 10 лет (2012-2022) по видам аварий:</a:t>
            </a:r>
            <a:endParaRPr lang="ru-RU" sz="1700" b="1" dirty="0">
              <a:latin typeface="Times New Roman" panose="02020603050405020304" pitchFamily="18" charset="0"/>
              <a:cs typeface="Times New Roman" panose="02020603050405020304" pitchFamily="18" charset="0"/>
            </a:endParaRPr>
          </a:p>
        </p:txBody>
      </p:sp>
      <p:graphicFrame>
        <p:nvGraphicFramePr>
          <p:cNvPr id="7" name="Диаграмма 6"/>
          <p:cNvGraphicFramePr/>
          <p:nvPr>
            <p:extLst>
              <p:ext uri="{D42A27DB-BD31-4B8C-83A1-F6EECF244321}">
                <p14:modId xmlns:p14="http://schemas.microsoft.com/office/powerpoint/2010/main" val="4255718364"/>
              </p:ext>
            </p:extLst>
          </p:nvPr>
        </p:nvGraphicFramePr>
        <p:xfrm>
          <a:off x="611560" y="2132856"/>
          <a:ext cx="8181301" cy="4064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067537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Федеральная служба по экологическому, технологическому и атомному надзору РОСТЕХНАДЗОР"/>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3" y="47626"/>
            <a:ext cx="1162051" cy="136207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1557906" y="262389"/>
            <a:ext cx="7234956" cy="646331"/>
          </a:xfrm>
          <a:prstGeom prst="rect">
            <a:avLst/>
          </a:prstGeom>
          <a:noFill/>
        </p:spPr>
        <p:txBody>
          <a:bodyPr wrap="square" rtlCol="0">
            <a:spAutoFit/>
          </a:bodyPr>
          <a:lstStyle/>
          <a:p>
            <a:pPr algn="ctr"/>
            <a:r>
              <a:rPr lang="ru-RU" sz="1200" b="1" dirty="0">
                <a:latin typeface="Times New Roman" panose="02020603050405020304" pitchFamily="18" charset="0"/>
                <a:cs typeface="Times New Roman" panose="02020603050405020304" pitchFamily="18" charset="0"/>
              </a:rPr>
              <a:t>«Оценка состояния промышленной безопасности на металлургических предприятиях Вологодской области на основе результатов осуществления федерального государственного надзора в области промышленной безопасности, сведений об уровне аварийности и травматизма»</a:t>
            </a:r>
            <a:endParaRPr lang="ru-RU" sz="1200" dirty="0">
              <a:solidFill>
                <a:srgbClr val="0070C0"/>
              </a:solidFill>
              <a:latin typeface="Times New Roman" panose="02020603050405020304" pitchFamily="18" charset="0"/>
              <a:cs typeface="Times New Roman" panose="02020603050405020304" pitchFamily="18" charset="0"/>
            </a:endParaRPr>
          </a:p>
        </p:txBody>
      </p:sp>
      <p:sp>
        <p:nvSpPr>
          <p:cNvPr id="6" name="Объект 1"/>
          <p:cNvSpPr>
            <a:spLocks noGrp="1"/>
          </p:cNvSpPr>
          <p:nvPr>
            <p:ph idx="1"/>
          </p:nvPr>
        </p:nvSpPr>
        <p:spPr>
          <a:xfrm>
            <a:off x="1115616" y="1124744"/>
            <a:ext cx="7677246" cy="1008112"/>
          </a:xfrm>
        </p:spPr>
        <p:txBody>
          <a:bodyPr/>
          <a:lstStyle/>
          <a:p>
            <a:pPr indent="0" algn="just">
              <a:lnSpc>
                <a:spcPct val="115000"/>
              </a:lnSpc>
              <a:spcAft>
                <a:spcPts val="0"/>
              </a:spcAft>
              <a:buNone/>
            </a:pPr>
            <a:r>
              <a:rPr lang="ru-RU" sz="1800" b="1" dirty="0" smtClean="0">
                <a:latin typeface="Times New Roman" panose="02020603050405020304" pitchFamily="18" charset="0"/>
                <a:cs typeface="Times New Roman" panose="02020603050405020304" pitchFamily="18" charset="0"/>
              </a:rPr>
              <a:t>2.1. </a:t>
            </a:r>
            <a:r>
              <a:rPr lang="ru-RU" sz="1800" b="1" dirty="0">
                <a:latin typeface="Times New Roman" panose="02020603050405020304" pitchFamily="18" charset="0"/>
                <a:cs typeface="Times New Roman" panose="02020603050405020304" pitchFamily="18" charset="0"/>
              </a:rPr>
              <a:t>Распределение </a:t>
            </a:r>
            <a:r>
              <a:rPr lang="ru-RU" sz="1800" b="1" dirty="0" smtClean="0">
                <a:latin typeface="Times New Roman" panose="02020603050405020304" pitchFamily="18" charset="0"/>
                <a:cs typeface="Times New Roman" panose="02020603050405020304" pitchFamily="18" charset="0"/>
              </a:rPr>
              <a:t>несчастных случаев </a:t>
            </a:r>
            <a:r>
              <a:rPr lang="ru-RU" sz="1800" b="1" dirty="0">
                <a:latin typeface="Times New Roman" panose="02020603050405020304" pitchFamily="18" charset="0"/>
                <a:cs typeface="Times New Roman" panose="02020603050405020304" pitchFamily="18" charset="0"/>
              </a:rPr>
              <a:t>в металлургической промышленности на территории Вологодской области за последние 10 лет (2012-2022) по видам аварий:</a:t>
            </a:r>
            <a:endParaRPr lang="ru-RU" sz="1700" b="1" dirty="0">
              <a:latin typeface="Times New Roman" panose="02020603050405020304" pitchFamily="18" charset="0"/>
              <a:cs typeface="Times New Roman" panose="02020603050405020304" pitchFamily="18" charset="0"/>
            </a:endParaRPr>
          </a:p>
        </p:txBody>
      </p:sp>
      <p:graphicFrame>
        <p:nvGraphicFramePr>
          <p:cNvPr id="7" name="Диаграмма 6"/>
          <p:cNvGraphicFramePr/>
          <p:nvPr>
            <p:extLst>
              <p:ext uri="{D42A27DB-BD31-4B8C-83A1-F6EECF244321}">
                <p14:modId xmlns:p14="http://schemas.microsoft.com/office/powerpoint/2010/main" val="3748080181"/>
              </p:ext>
            </p:extLst>
          </p:nvPr>
        </p:nvGraphicFramePr>
        <p:xfrm>
          <a:off x="611560" y="2132856"/>
          <a:ext cx="8181301" cy="4064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800795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2963</TotalTime>
  <Words>1540</Words>
  <Application>Microsoft Office PowerPoint</Application>
  <PresentationFormat>Экран (4:3)</PresentationFormat>
  <Paragraphs>67</Paragraphs>
  <Slides>18</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18</vt:i4>
      </vt:variant>
    </vt:vector>
  </HeadingPairs>
  <TitlesOfParts>
    <vt:vector size="19" baseType="lpstr">
      <vt:lpstr>Office Theme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Михайлова Ирина Сергеевна</dc:creator>
  <cp:lastModifiedBy>Плотникова</cp:lastModifiedBy>
  <cp:revision>488</cp:revision>
  <cp:lastPrinted>2016-02-05T13:27:40Z</cp:lastPrinted>
  <dcterms:created xsi:type="dcterms:W3CDTF">2014-12-09T06:57:46Z</dcterms:created>
  <dcterms:modified xsi:type="dcterms:W3CDTF">2022-08-30T11:14:22Z</dcterms:modified>
</cp:coreProperties>
</file>